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68" r:id="rId5"/>
    <p:sldId id="879" r:id="rId6"/>
    <p:sldId id="880" r:id="rId7"/>
    <p:sldId id="883" r:id="rId8"/>
    <p:sldId id="893" r:id="rId9"/>
    <p:sldId id="894" r:id="rId10"/>
    <p:sldId id="895" r:id="rId11"/>
    <p:sldId id="896" r:id="rId12"/>
    <p:sldId id="897" r:id="rId13"/>
    <p:sldId id="899" r:id="rId14"/>
    <p:sldId id="900" r:id="rId15"/>
    <p:sldId id="905" r:id="rId16"/>
    <p:sldId id="901" r:id="rId17"/>
    <p:sldId id="903" r:id="rId18"/>
    <p:sldId id="904" r:id="rId19"/>
    <p:sldId id="886" r:id="rId2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80E83D-DBE8-5056-9C2D-CC7766658AEB}" name="Finnegan, Emily" initials="FE" userId="S::Emily.Finnegan@stantec.com::3fbc3b10-54c7-429e-9b2f-915b124725bc" providerId="AD"/>
  <p188:author id="{5E5D9146-E2C8-BF96-BB92-835E2885C069}" name="Pringle, Kirsten" initials="PK" userId="S::kirsten.pringle@stantec.com::47d74c32-5b0c-463c-a051-c7d9ad0999b8" providerId="AD"/>
  <p188:author id="{EE4D704C-597D-2A91-E2A7-062F87AA3127}" name="Couch, Ashley [PW]" initials="AC" userId="S::acouch@sjgov.net::56121a0d-a6fb-4a89-9c4d-958717b9f7da" providerId="AD"/>
  <p188:author id="{063E43A0-211E-B967-827B-2D969F80A2F9}" name="Cornelius, Michael" initials="MC" userId="S::miccor1084@geiconsultants.com::42afcd6a-1b18-4b84-b8e5-1329bda72e90" providerId="AD"/>
  <p188:author id="{40A2C5BA-7169-86FE-5EEB-D00ACF439E0E}" name="Seth Wurzel" initials="SW" userId="S::seth@larsenwurzel.com::e23faf32-cba0-4348-b07d-d42aca1358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7A"/>
    <a:srgbClr val="432D01"/>
    <a:srgbClr val="04253A"/>
    <a:srgbClr val="3170A0"/>
    <a:srgbClr val="E1DDBF"/>
    <a:srgbClr val="ED7000"/>
    <a:srgbClr val="005864"/>
    <a:srgbClr val="EA16E5"/>
    <a:srgbClr val="222222"/>
    <a:srgbClr val="413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6858A-FF07-46D5-85F3-53EB1DD326AB}" v="9" dt="2026-05-19T11:56:10.400"/>
    <p1510:client id="{A48DE8C2-5DDA-893C-1B7A-F535976AC3D2}" v="12" dt="2026-05-19T18:41:17.672"/>
    <p1510:client id="{CE83EC6D-81EA-4004-A838-AD97C53EC780}" v="2" dt="2026-05-19T18:12:53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954" autoAdjust="0"/>
  </p:normalViewPr>
  <p:slideViewPr>
    <p:cSldViewPr>
      <p:cViewPr varScale="1">
        <p:scale>
          <a:sx n="73" d="100"/>
          <a:sy n="73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25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tley, Alex [PW]" userId="S::achetley@sjgov.net::220469ea-24b4-4ec0-8b6a-c6adf5fd762e" providerId="AD" clId="Web-{A48DE8C2-5DDA-893C-1B7A-F535976AC3D2}"/>
    <pc:docChg chg="modSld">
      <pc:chgData name="Chetley, Alex [PW]" userId="S::achetley@sjgov.net::220469ea-24b4-4ec0-8b6a-c6adf5fd762e" providerId="AD" clId="Web-{A48DE8C2-5DDA-893C-1B7A-F535976AC3D2}" dt="2026-05-19T18:41:17.672" v="11" actId="20577"/>
      <pc:docMkLst>
        <pc:docMk/>
      </pc:docMkLst>
      <pc:sldChg chg="modSp">
        <pc:chgData name="Chetley, Alex [PW]" userId="S::achetley@sjgov.net::220469ea-24b4-4ec0-8b6a-c6adf5fd762e" providerId="AD" clId="Web-{A48DE8C2-5DDA-893C-1B7A-F535976AC3D2}" dt="2026-05-19T18:22:00.239" v="1" actId="20577"/>
        <pc:sldMkLst>
          <pc:docMk/>
          <pc:sldMk cId="29996059" sldId="883"/>
        </pc:sldMkLst>
        <pc:spChg chg="mod">
          <ac:chgData name="Chetley, Alex [PW]" userId="S::achetley@sjgov.net::220469ea-24b4-4ec0-8b6a-c6adf5fd762e" providerId="AD" clId="Web-{A48DE8C2-5DDA-893C-1B7A-F535976AC3D2}" dt="2026-05-19T18:22:00.239" v="1" actId="20577"/>
          <ac:spMkLst>
            <pc:docMk/>
            <pc:sldMk cId="29996059" sldId="883"/>
            <ac:spMk id="2" creationId="{25E060F0-45BC-99F1-830A-79AF78ABD558}"/>
          </ac:spMkLst>
        </pc:spChg>
      </pc:sldChg>
      <pc:sldChg chg="modSp">
        <pc:chgData name="Chetley, Alex [PW]" userId="S::achetley@sjgov.net::220469ea-24b4-4ec0-8b6a-c6adf5fd762e" providerId="AD" clId="Web-{A48DE8C2-5DDA-893C-1B7A-F535976AC3D2}" dt="2026-05-19T18:41:17.672" v="11" actId="20577"/>
        <pc:sldMkLst>
          <pc:docMk/>
          <pc:sldMk cId="190085146" sldId="904"/>
        </pc:sldMkLst>
        <pc:spChg chg="mod">
          <ac:chgData name="Chetley, Alex [PW]" userId="S::achetley@sjgov.net::220469ea-24b4-4ec0-8b6a-c6adf5fd762e" providerId="AD" clId="Web-{A48DE8C2-5DDA-893C-1B7A-F535976AC3D2}" dt="2026-05-19T18:41:17.672" v="11" actId="20577"/>
          <ac:spMkLst>
            <pc:docMk/>
            <pc:sldMk cId="190085146" sldId="904"/>
            <ac:spMk id="2" creationId="{824906C1-6550-4D90-0696-B4C8F6C28D51}"/>
          </ac:spMkLst>
        </pc:spChg>
      </pc:sldChg>
    </pc:docChg>
  </pc:docChgLst>
  <pc:docChgLst>
    <pc:chgData name="Chetley, Alex [PW]" userId="220469ea-24b4-4ec0-8b6a-c6adf5fd762e" providerId="ADAL" clId="{058B9373-E48E-4879-8505-1228454CA72D}"/>
    <pc:docChg chg="undo custSel delSld modSld">
      <pc:chgData name="Chetley, Alex [PW]" userId="220469ea-24b4-4ec0-8b6a-c6adf5fd762e" providerId="ADAL" clId="{058B9373-E48E-4879-8505-1228454CA72D}" dt="2026-05-19T18:41:54.708" v="107" actId="2696"/>
      <pc:docMkLst>
        <pc:docMk/>
      </pc:docMkLst>
      <pc:sldChg chg="modSp mod">
        <pc:chgData name="Chetley, Alex [PW]" userId="220469ea-24b4-4ec0-8b6a-c6adf5fd762e" providerId="ADAL" clId="{058B9373-E48E-4879-8505-1228454CA72D}" dt="2026-05-19T18:11:34.801" v="1" actId="20577"/>
        <pc:sldMkLst>
          <pc:docMk/>
          <pc:sldMk cId="2892198511" sldId="880"/>
        </pc:sldMkLst>
        <pc:spChg chg="mod">
          <ac:chgData name="Chetley, Alex [PW]" userId="220469ea-24b4-4ec0-8b6a-c6adf5fd762e" providerId="ADAL" clId="{058B9373-E48E-4879-8505-1228454CA72D}" dt="2026-05-19T18:11:34.801" v="1" actId="20577"/>
          <ac:spMkLst>
            <pc:docMk/>
            <pc:sldMk cId="2892198511" sldId="880"/>
            <ac:spMk id="2" creationId="{9B76BC3F-E2E4-95C4-4235-9CC614D0B57B}"/>
          </ac:spMkLst>
        </pc:spChg>
      </pc:sldChg>
      <pc:sldChg chg="modSp mod">
        <pc:chgData name="Chetley, Alex [PW]" userId="220469ea-24b4-4ec0-8b6a-c6adf5fd762e" providerId="ADAL" clId="{058B9373-E48E-4879-8505-1228454CA72D}" dt="2026-05-19T18:12:58.949" v="7" actId="6549"/>
        <pc:sldMkLst>
          <pc:docMk/>
          <pc:sldMk cId="29996059" sldId="883"/>
        </pc:sldMkLst>
        <pc:spChg chg="mod">
          <ac:chgData name="Chetley, Alex [PW]" userId="220469ea-24b4-4ec0-8b6a-c6adf5fd762e" providerId="ADAL" clId="{058B9373-E48E-4879-8505-1228454CA72D}" dt="2026-05-19T18:12:58.949" v="7" actId="6549"/>
          <ac:spMkLst>
            <pc:docMk/>
            <pc:sldMk cId="29996059" sldId="883"/>
            <ac:spMk id="2" creationId="{25E060F0-45BC-99F1-830A-79AF78ABD558}"/>
          </ac:spMkLst>
        </pc:spChg>
      </pc:sldChg>
      <pc:sldChg chg="modSp mod">
        <pc:chgData name="Chetley, Alex [PW]" userId="220469ea-24b4-4ec0-8b6a-c6adf5fd762e" providerId="ADAL" clId="{058B9373-E48E-4879-8505-1228454CA72D}" dt="2026-05-19T18:15:04.858" v="65" actId="6549"/>
        <pc:sldMkLst>
          <pc:docMk/>
          <pc:sldMk cId="350873396" sldId="894"/>
        </pc:sldMkLst>
        <pc:spChg chg="mod">
          <ac:chgData name="Chetley, Alex [PW]" userId="220469ea-24b4-4ec0-8b6a-c6adf5fd762e" providerId="ADAL" clId="{058B9373-E48E-4879-8505-1228454CA72D}" dt="2026-05-19T18:15:04.858" v="65" actId="6549"/>
          <ac:spMkLst>
            <pc:docMk/>
            <pc:sldMk cId="350873396" sldId="894"/>
            <ac:spMk id="2" creationId="{69422CCC-6B04-BF35-4FC2-4499085FF8E5}"/>
          </ac:spMkLst>
        </pc:spChg>
      </pc:sldChg>
      <pc:sldChg chg="modSp mod">
        <pc:chgData name="Chetley, Alex [PW]" userId="220469ea-24b4-4ec0-8b6a-c6adf5fd762e" providerId="ADAL" clId="{058B9373-E48E-4879-8505-1228454CA72D}" dt="2026-05-19T18:16:02.897" v="68" actId="20577"/>
        <pc:sldMkLst>
          <pc:docMk/>
          <pc:sldMk cId="2786034163" sldId="895"/>
        </pc:sldMkLst>
        <pc:spChg chg="mod">
          <ac:chgData name="Chetley, Alex [PW]" userId="220469ea-24b4-4ec0-8b6a-c6adf5fd762e" providerId="ADAL" clId="{058B9373-E48E-4879-8505-1228454CA72D}" dt="2026-05-19T18:16:02.897" v="68" actId="20577"/>
          <ac:spMkLst>
            <pc:docMk/>
            <pc:sldMk cId="2786034163" sldId="895"/>
            <ac:spMk id="2" creationId="{F395A464-8B5D-1D5A-AC2A-AB9F5A4296B3}"/>
          </ac:spMkLst>
        </pc:spChg>
      </pc:sldChg>
      <pc:sldChg chg="modSp mod">
        <pc:chgData name="Chetley, Alex [PW]" userId="220469ea-24b4-4ec0-8b6a-c6adf5fd762e" providerId="ADAL" clId="{058B9373-E48E-4879-8505-1228454CA72D}" dt="2026-05-19T18:19:04.126" v="69" actId="6549"/>
        <pc:sldMkLst>
          <pc:docMk/>
          <pc:sldMk cId="4108456793" sldId="901"/>
        </pc:sldMkLst>
        <pc:spChg chg="mod">
          <ac:chgData name="Chetley, Alex [PW]" userId="220469ea-24b4-4ec0-8b6a-c6adf5fd762e" providerId="ADAL" clId="{058B9373-E48E-4879-8505-1228454CA72D}" dt="2026-05-19T18:19:04.126" v="69" actId="6549"/>
          <ac:spMkLst>
            <pc:docMk/>
            <pc:sldMk cId="4108456793" sldId="901"/>
            <ac:spMk id="2" creationId="{4D1705AE-4942-16DC-64B0-1C2A9D0BF0E0}"/>
          </ac:spMkLst>
        </pc:spChg>
      </pc:sldChg>
      <pc:sldChg chg="modSp mod">
        <pc:chgData name="Chetley, Alex [PW]" userId="220469ea-24b4-4ec0-8b6a-c6adf5fd762e" providerId="ADAL" clId="{058B9373-E48E-4879-8505-1228454CA72D}" dt="2026-05-19T18:41:45.144" v="106" actId="404"/>
        <pc:sldMkLst>
          <pc:docMk/>
          <pc:sldMk cId="190085146" sldId="904"/>
        </pc:sldMkLst>
        <pc:spChg chg="mod">
          <ac:chgData name="Chetley, Alex [PW]" userId="220469ea-24b4-4ec0-8b6a-c6adf5fd762e" providerId="ADAL" clId="{058B9373-E48E-4879-8505-1228454CA72D}" dt="2026-05-19T18:41:45.144" v="106" actId="404"/>
          <ac:spMkLst>
            <pc:docMk/>
            <pc:sldMk cId="190085146" sldId="904"/>
            <ac:spMk id="2" creationId="{824906C1-6550-4D90-0696-B4C8F6C28D51}"/>
          </ac:spMkLst>
        </pc:spChg>
      </pc:sldChg>
      <pc:sldChg chg="del">
        <pc:chgData name="Chetley, Alex [PW]" userId="220469ea-24b4-4ec0-8b6a-c6adf5fd762e" providerId="ADAL" clId="{058B9373-E48E-4879-8505-1228454CA72D}" dt="2026-05-19T18:41:54.708" v="107" actId="2696"/>
        <pc:sldMkLst>
          <pc:docMk/>
          <pc:sldMk cId="3590205726" sldId="906"/>
        </pc:sldMkLst>
      </pc:sldChg>
    </pc:docChg>
  </pc:docChgLst>
  <pc:docChgLst>
    <pc:chgData name="Couch, Ashley [PW]" userId="56121a0d-a6fb-4a89-9c4d-958717b9f7da" providerId="ADAL" clId="{B5D63361-97AF-417A-8EB3-77FB99F41087}"/>
    <pc:docChg chg="custSel addSld modSld">
      <pc:chgData name="Couch, Ashley [PW]" userId="56121a0d-a6fb-4a89-9c4d-958717b9f7da" providerId="ADAL" clId="{B5D63361-97AF-417A-8EB3-77FB99F41087}" dt="2026-05-20T01:08:38.139" v="614" actId="12"/>
      <pc:docMkLst>
        <pc:docMk/>
      </pc:docMkLst>
      <pc:sldChg chg="addSp delSp modSp mod">
        <pc:chgData name="Couch, Ashley [PW]" userId="56121a0d-a6fb-4a89-9c4d-958717b9f7da" providerId="ADAL" clId="{B5D63361-97AF-417A-8EB3-77FB99F41087}" dt="2026-05-19T11:56:15.904" v="608" actId="12788"/>
        <pc:sldMkLst>
          <pc:docMk/>
          <pc:sldMk cId="3624522360" sldId="668"/>
        </pc:sldMkLst>
        <pc:picChg chg="add mod">
          <ac:chgData name="Couch, Ashley [PW]" userId="56121a0d-a6fb-4a89-9c4d-958717b9f7da" providerId="ADAL" clId="{B5D63361-97AF-417A-8EB3-77FB99F41087}" dt="2026-05-19T11:56:15.904" v="608" actId="12788"/>
          <ac:picMkLst>
            <pc:docMk/>
            <pc:sldMk cId="3624522360" sldId="668"/>
            <ac:picMk id="3" creationId="{2F5BA87C-1446-D512-AAA3-8A97253235F4}"/>
          </ac:picMkLst>
        </pc:picChg>
        <pc:picChg chg="del mod">
          <ac:chgData name="Couch, Ashley [PW]" userId="56121a0d-a6fb-4a89-9c4d-958717b9f7da" providerId="ADAL" clId="{B5D63361-97AF-417A-8EB3-77FB99F41087}" dt="2026-05-19T11:55:16.223" v="606" actId="478"/>
          <ac:picMkLst>
            <pc:docMk/>
            <pc:sldMk cId="3624522360" sldId="668"/>
            <ac:picMk id="5" creationId="{446A56F5-6FB5-EBC2-539E-EB0C5EE2042C}"/>
          </ac:picMkLst>
        </pc:picChg>
      </pc:sldChg>
      <pc:sldChg chg="modSp mod">
        <pc:chgData name="Couch, Ashley [PW]" userId="56121a0d-a6fb-4a89-9c4d-958717b9f7da" providerId="ADAL" clId="{B5D63361-97AF-417A-8EB3-77FB99F41087}" dt="2026-05-19T05:21:46.942" v="3" actId="1036"/>
        <pc:sldMkLst>
          <pc:docMk/>
          <pc:sldMk cId="1715840406" sldId="879"/>
        </pc:sldMkLst>
        <pc:spChg chg="mod">
          <ac:chgData name="Couch, Ashley [PW]" userId="56121a0d-a6fb-4a89-9c4d-958717b9f7da" providerId="ADAL" clId="{B5D63361-97AF-417A-8EB3-77FB99F41087}" dt="2026-05-19T05:21:46.942" v="3" actId="1036"/>
          <ac:spMkLst>
            <pc:docMk/>
            <pc:sldMk cId="1715840406" sldId="879"/>
            <ac:spMk id="2" creationId="{B349ABAF-B268-1F8D-885D-B48321B51C02}"/>
          </ac:spMkLst>
        </pc:spChg>
        <pc:spChg chg="mod">
          <ac:chgData name="Couch, Ashley [PW]" userId="56121a0d-a6fb-4a89-9c4d-958717b9f7da" providerId="ADAL" clId="{B5D63361-97AF-417A-8EB3-77FB99F41087}" dt="2026-05-19T05:21:42.423" v="2" actId="1035"/>
          <ac:spMkLst>
            <pc:docMk/>
            <pc:sldMk cId="1715840406" sldId="879"/>
            <ac:spMk id="3" creationId="{B697202A-BD52-8D61-841F-698A28A4CE18}"/>
          </ac:spMkLst>
        </pc:spChg>
      </pc:sldChg>
      <pc:sldChg chg="modSp mod">
        <pc:chgData name="Couch, Ashley [PW]" userId="56121a0d-a6fb-4a89-9c4d-958717b9f7da" providerId="ADAL" clId="{B5D63361-97AF-417A-8EB3-77FB99F41087}" dt="2026-05-19T06:33:41.756" v="9" actId="6549"/>
        <pc:sldMkLst>
          <pc:docMk/>
          <pc:sldMk cId="2786034163" sldId="895"/>
        </pc:sldMkLst>
        <pc:spChg chg="mod">
          <ac:chgData name="Couch, Ashley [PW]" userId="56121a0d-a6fb-4a89-9c4d-958717b9f7da" providerId="ADAL" clId="{B5D63361-97AF-417A-8EB3-77FB99F41087}" dt="2026-05-19T06:33:41.756" v="9" actId="6549"/>
          <ac:spMkLst>
            <pc:docMk/>
            <pc:sldMk cId="2786034163" sldId="895"/>
            <ac:spMk id="2" creationId="{F395A464-8B5D-1D5A-AC2A-AB9F5A4296B3}"/>
          </ac:spMkLst>
        </pc:spChg>
      </pc:sldChg>
      <pc:sldChg chg="modSp mod">
        <pc:chgData name="Couch, Ashley [PW]" userId="56121a0d-a6fb-4a89-9c4d-958717b9f7da" providerId="ADAL" clId="{B5D63361-97AF-417A-8EB3-77FB99F41087}" dt="2026-05-19T08:01:43.280" v="59" actId="1035"/>
        <pc:sldMkLst>
          <pc:docMk/>
          <pc:sldMk cId="2927638353" sldId="897"/>
        </pc:sldMkLst>
        <pc:spChg chg="mod">
          <ac:chgData name="Couch, Ashley [PW]" userId="56121a0d-a6fb-4a89-9c4d-958717b9f7da" providerId="ADAL" clId="{B5D63361-97AF-417A-8EB3-77FB99F41087}" dt="2026-05-19T08:01:43.280" v="59" actId="1035"/>
          <ac:spMkLst>
            <pc:docMk/>
            <pc:sldMk cId="2927638353" sldId="897"/>
            <ac:spMk id="2" creationId="{52F69C46-195F-F421-4627-93066E1D9BDF}"/>
          </ac:spMkLst>
        </pc:spChg>
        <pc:spChg chg="mod">
          <ac:chgData name="Couch, Ashley [PW]" userId="56121a0d-a6fb-4a89-9c4d-958717b9f7da" providerId="ADAL" clId="{B5D63361-97AF-417A-8EB3-77FB99F41087}" dt="2026-05-19T08:01:36.367" v="56" actId="1035"/>
          <ac:spMkLst>
            <pc:docMk/>
            <pc:sldMk cId="2927638353" sldId="897"/>
            <ac:spMk id="3" creationId="{468ED4F5-2F64-D8CF-FA33-001F7A3F34AB}"/>
          </ac:spMkLst>
        </pc:spChg>
      </pc:sldChg>
      <pc:sldChg chg="modSp mod">
        <pc:chgData name="Couch, Ashley [PW]" userId="56121a0d-a6fb-4a89-9c4d-958717b9f7da" providerId="ADAL" clId="{B5D63361-97AF-417A-8EB3-77FB99F41087}" dt="2026-05-19T08:12:10.367" v="63" actId="6549"/>
        <pc:sldMkLst>
          <pc:docMk/>
          <pc:sldMk cId="1400986755" sldId="899"/>
        </pc:sldMkLst>
        <pc:spChg chg="mod">
          <ac:chgData name="Couch, Ashley [PW]" userId="56121a0d-a6fb-4a89-9c4d-958717b9f7da" providerId="ADAL" clId="{B5D63361-97AF-417A-8EB3-77FB99F41087}" dt="2026-05-19T08:12:10.367" v="63" actId="6549"/>
          <ac:spMkLst>
            <pc:docMk/>
            <pc:sldMk cId="1400986755" sldId="899"/>
            <ac:spMk id="2" creationId="{09532B08-9CFC-EDA8-8888-5B283AAAE155}"/>
          </ac:spMkLst>
        </pc:spChg>
      </pc:sldChg>
      <pc:sldChg chg="modSp mod">
        <pc:chgData name="Couch, Ashley [PW]" userId="56121a0d-a6fb-4a89-9c4d-958717b9f7da" providerId="ADAL" clId="{B5D63361-97AF-417A-8EB3-77FB99F41087}" dt="2026-05-19T09:01:51.437" v="101" actId="1036"/>
        <pc:sldMkLst>
          <pc:docMk/>
          <pc:sldMk cId="4108456793" sldId="901"/>
        </pc:sldMkLst>
        <pc:spChg chg="mod">
          <ac:chgData name="Couch, Ashley [PW]" userId="56121a0d-a6fb-4a89-9c4d-958717b9f7da" providerId="ADAL" clId="{B5D63361-97AF-417A-8EB3-77FB99F41087}" dt="2026-05-19T09:01:51.437" v="101" actId="1036"/>
          <ac:spMkLst>
            <pc:docMk/>
            <pc:sldMk cId="4108456793" sldId="901"/>
            <ac:spMk id="2" creationId="{4D1705AE-4942-16DC-64B0-1C2A9D0BF0E0}"/>
          </ac:spMkLst>
        </pc:spChg>
        <pc:spChg chg="mod">
          <ac:chgData name="Couch, Ashley [PW]" userId="56121a0d-a6fb-4a89-9c4d-958717b9f7da" providerId="ADAL" clId="{B5D63361-97AF-417A-8EB3-77FB99F41087}" dt="2026-05-19T09:01:06.526" v="92" actId="1035"/>
          <ac:spMkLst>
            <pc:docMk/>
            <pc:sldMk cId="4108456793" sldId="901"/>
            <ac:spMk id="3" creationId="{5173F9AB-9ADC-9E09-9A00-4F49A4B7601B}"/>
          </ac:spMkLst>
        </pc:spChg>
      </pc:sldChg>
      <pc:sldChg chg="modSp mod">
        <pc:chgData name="Couch, Ashley [PW]" userId="56121a0d-a6fb-4a89-9c4d-958717b9f7da" providerId="ADAL" clId="{B5D63361-97AF-417A-8EB3-77FB99F41087}" dt="2026-05-19T09:06:50.913" v="103" actId="6549"/>
        <pc:sldMkLst>
          <pc:docMk/>
          <pc:sldMk cId="799532759" sldId="903"/>
        </pc:sldMkLst>
        <pc:spChg chg="mod">
          <ac:chgData name="Couch, Ashley [PW]" userId="56121a0d-a6fb-4a89-9c4d-958717b9f7da" providerId="ADAL" clId="{B5D63361-97AF-417A-8EB3-77FB99F41087}" dt="2026-05-19T09:06:50.913" v="103" actId="6549"/>
          <ac:spMkLst>
            <pc:docMk/>
            <pc:sldMk cId="799532759" sldId="903"/>
            <ac:spMk id="2" creationId="{BC9658B9-B7B1-A1C1-BA55-247BF1BA15D4}"/>
          </ac:spMkLst>
        </pc:spChg>
      </pc:sldChg>
      <pc:sldChg chg="modSp mod">
        <pc:chgData name="Couch, Ashley [PW]" userId="56121a0d-a6fb-4a89-9c4d-958717b9f7da" providerId="ADAL" clId="{B5D63361-97AF-417A-8EB3-77FB99F41087}" dt="2026-05-20T01:08:38.139" v="614" actId="12"/>
        <pc:sldMkLst>
          <pc:docMk/>
          <pc:sldMk cId="190085146" sldId="904"/>
        </pc:sldMkLst>
        <pc:spChg chg="mod">
          <ac:chgData name="Couch, Ashley [PW]" userId="56121a0d-a6fb-4a89-9c4d-958717b9f7da" providerId="ADAL" clId="{B5D63361-97AF-417A-8EB3-77FB99F41087}" dt="2026-05-20T01:08:38.139" v="614" actId="12"/>
          <ac:spMkLst>
            <pc:docMk/>
            <pc:sldMk cId="190085146" sldId="904"/>
            <ac:spMk id="2" creationId="{824906C1-6550-4D90-0696-B4C8F6C28D51}"/>
          </ac:spMkLst>
        </pc:spChg>
      </pc:sldChg>
      <pc:sldChg chg="modSp mod">
        <pc:chgData name="Couch, Ashley [PW]" userId="56121a0d-a6fb-4a89-9c4d-958717b9f7da" providerId="ADAL" clId="{B5D63361-97AF-417A-8EB3-77FB99F41087}" dt="2026-05-19T08:42:26.541" v="68" actId="12788"/>
        <pc:sldMkLst>
          <pc:docMk/>
          <pc:sldMk cId="3966004768" sldId="905"/>
        </pc:sldMkLst>
        <pc:spChg chg="mod">
          <ac:chgData name="Couch, Ashley [PW]" userId="56121a0d-a6fb-4a89-9c4d-958717b9f7da" providerId="ADAL" clId="{B5D63361-97AF-417A-8EB3-77FB99F41087}" dt="2026-05-19T08:42:26.541" v="68" actId="12788"/>
          <ac:spMkLst>
            <pc:docMk/>
            <pc:sldMk cId="3966004768" sldId="905"/>
            <ac:spMk id="2" creationId="{99AC2927-B8DD-8FDD-70F7-9D1EC937EE55}"/>
          </ac:spMkLst>
        </pc:spChg>
      </pc:sldChg>
      <pc:sldChg chg="modSp add mod">
        <pc:chgData name="Couch, Ashley [PW]" userId="56121a0d-a6fb-4a89-9c4d-958717b9f7da" providerId="ADAL" clId="{B5D63361-97AF-417A-8EB3-77FB99F41087}" dt="2026-05-19T10:48:19.197" v="604" actId="20577"/>
        <pc:sldMkLst>
          <pc:docMk/>
          <pc:sldMk cId="3590205726" sldId="906"/>
        </pc:sldMkLst>
        <pc:spChg chg="mod">
          <ac:chgData name="Couch, Ashley [PW]" userId="56121a0d-a6fb-4a89-9c4d-958717b9f7da" providerId="ADAL" clId="{B5D63361-97AF-417A-8EB3-77FB99F41087}" dt="2026-05-19T10:48:00.136" v="595" actId="20577"/>
          <ac:spMkLst>
            <pc:docMk/>
            <pc:sldMk cId="3590205726" sldId="906"/>
            <ac:spMk id="2" creationId="{6D10E424-CC10-96B0-A206-F98D37CF315D}"/>
          </ac:spMkLst>
        </pc:spChg>
        <pc:spChg chg="mod">
          <ac:chgData name="Couch, Ashley [PW]" userId="56121a0d-a6fb-4a89-9c4d-958717b9f7da" providerId="ADAL" clId="{B5D63361-97AF-417A-8EB3-77FB99F41087}" dt="2026-05-19T10:48:19.197" v="604" actId="20577"/>
          <ac:spMkLst>
            <pc:docMk/>
            <pc:sldMk cId="3590205726" sldId="906"/>
            <ac:spMk id="3" creationId="{928AD07C-D0EC-5918-F9E8-03AB712C3D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B51621-690C-4A3F-89DF-A63F9F01156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57FFA5A-5B3A-4636-8971-52344041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21061-8DE4-4068-B28A-4EA57112C1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4E4B-C14C-9D70-B571-62E33648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4ACE6-1F4F-890A-035C-8037F3605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9A53D-B89B-915F-6A83-D418DFCC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4E842-8B6A-FA45-3BD0-F6CB2BFBB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AC67-EBDB-F36A-1E44-2DF5AD1B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CEA99-A7D4-A831-93C1-D7BB52673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9CA65-D225-8D8B-1DEF-7736C29E0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52C1-0533-E98A-7374-601E344AC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F6469-7924-26F0-2AD5-75AB45ED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009BA-4B27-5A7F-7998-62C182338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7B95E-76DE-0531-CD46-82EF1990E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B52A-7D8A-7C6D-6459-C113A8211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5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9BE-676E-955A-56AB-3D41B7A9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8F1F9-3A91-0441-51B1-24C70B171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EB7E8-208B-BB65-CE35-126B9EC73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3EF47-531C-4A4D-AE9F-F20436195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F5F7-C482-B6E1-2A99-F22F4BAD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C2CDC-A381-1447-407C-9C860F249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38DAA-A949-5398-935C-2122CC795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8D48-20C4-7B8C-EE30-923B2BFCB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6F55-1884-E1F0-C1B4-F7D248D3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AA3C3-642E-3E79-6F25-66DAC0708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91DC3-BFE1-C403-A263-90E225907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01E7-919F-6FE8-4638-5A4F558D9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7DCD-33FB-32D0-95BD-3582C434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13FA3-F314-AF04-D3A6-88E28A7F9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AA027-970F-FDFF-4C69-FA1CA0C10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73CCC-25BF-D50A-1CD0-6C528DF97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F69A-9EE0-7EF7-5209-EE525F17B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7874D-CEEE-8F6E-B2FD-EF006322D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47183-37E8-BB78-AAD4-F1E2F34D3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0C2B5-7624-F616-9D73-8E904BD5C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4ADD3-93E3-E5C6-DD5F-F9F27FA8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E9484-A34C-E29F-6921-54E8FF428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A114E-7E57-872C-79BE-9AEBB6419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B410-8322-B7A2-7A36-E4F9F4A8B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99BD-8E7F-345C-7466-F79998FE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CEA1E-D3E6-9FFF-EEC3-A950F73CA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F0E5D-E54E-246E-0471-6023484FC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 dirty="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Fee must qualify as regulatory fee (not a tax)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 dirty="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Must not exceed reasonable cost of providing service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 dirty="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Must have nexus between cost and benefit/burden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 dirty="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Authorized under Water Code §10730(a) for groundwater sustainability programs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1B708-DD0C-B4C1-E29A-80E46DAA4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6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F4E0-1134-1BCB-46F5-610926ED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6A55E-9581-CB3D-1019-49C228618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56D09-E97C-E2FC-F5BE-732F04C50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68BD7-DF22-DC02-3ED9-AE161C5B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D22B-C892-7170-9DE3-B70D144E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F6801-78B7-D88F-55CD-70ECAC47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FB615-8617-A278-3F3A-65108DB9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13F1-FDDB-3705-0F08-1426648B8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5AAA-B98F-960B-2268-AEF7D0E4C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7E7CD-39A9-75EF-072D-1CE2952F2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9E3C7-562A-E7C3-4DCD-D09A59AB2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24A3-A1FC-ABE2-E966-D5F5DB73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B6DFB-5DBE-205F-A09C-F7B5988C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1DFB9-D32B-0B7B-E2B2-342BBB7EC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0F94C-7C5F-F693-B326-35220B030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37C6F-CBAD-25FF-C77F-A7BDE8FCE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4E84-B153-3B20-28C8-AF4251A5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8066E-9681-0C6C-CAD5-D394E561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C189F-9734-AB1A-8E41-5427D32B4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322B0-5AFE-A327-BAFA-BF7D508F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32104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36776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2C652-C020-4B3A-A0B5-111ADFB9C4C6}"/>
              </a:ext>
            </a:extLst>
          </p:cNvPr>
          <p:cNvSpPr/>
          <p:nvPr userDrawn="1"/>
        </p:nvSpPr>
        <p:spPr>
          <a:xfrm>
            <a:off x="0" y="6379282"/>
            <a:ext cx="12192000" cy="478718"/>
          </a:xfrm>
          <a:prstGeom prst="rect">
            <a:avLst/>
          </a:prstGeom>
          <a:solidFill>
            <a:srgbClr val="042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E5107-CC59-4CF4-A7E5-DAB25E0A08AD}"/>
              </a:ext>
            </a:extLst>
          </p:cNvPr>
          <p:cNvSpPr txBox="1"/>
          <p:nvPr userDrawn="1"/>
        </p:nvSpPr>
        <p:spPr>
          <a:xfrm>
            <a:off x="9042400" y="6433975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1DDBF"/>
                </a:solidFill>
                <a:latin typeface="Arial Black" panose="020B0A04020102020204" pitchFamily="34" charset="0"/>
              </a:rPr>
              <a:t>Tracy Subbasin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3A81E-01B4-3512-B1DD-EA2CD2478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E7608-4768-1F35-CA4B-D43439186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3CFEE-DD86-EAE1-9B32-40840F9EB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126904" y="6477004"/>
            <a:ext cx="18473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kumimoji="1" lang="en-US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7433" y="4076028"/>
            <a:ext cx="7026643" cy="532750"/>
          </a:xfrm>
          <a:prstGeom prst="rect">
            <a:avLst/>
          </a:prstGeom>
          <a:ln w="12700" cap="sq"/>
        </p:spPr>
        <p:txBody>
          <a:bodyPr wrap="square" lIns="91440" tIns="45720" rIns="91440" bIns="45720"/>
          <a:lstStyle>
            <a:lvl1pPr algn="l">
              <a:defRPr>
                <a:solidFill>
                  <a:srgbClr val="4F86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7167" y="4612098"/>
            <a:ext cx="5341391" cy="471097"/>
          </a:xfrm>
          <a:prstGeom prst="rect">
            <a:avLst/>
          </a:prstGeom>
          <a:ln w="12700" cap="sq"/>
        </p:spPr>
        <p:txBody>
          <a:bodyPr lIns="91440" tIns="45720" rIns="91440" bIns="45720"/>
          <a:lstStyle>
            <a:lvl1pPr marL="0" indent="0" algn="l">
              <a:buClr>
                <a:schemeClr val="bg2"/>
              </a:buClr>
              <a:buFont typeface="Wingdings" pitchFamily="2" charset="2"/>
              <a:buNone/>
              <a:defRPr b="0"/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1524000" y="3908232"/>
            <a:ext cx="89859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DB0349-B9EA-E6F5-3CC1-A60278C13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2303269"/>
            <a:ext cx="2833077" cy="1300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B91F7-70A8-A6C7-E7E1-7F4397441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1" y="488731"/>
            <a:ext cx="3178810" cy="3143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AC48C-7757-BDD9-F2E1-049254A26E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9" y="2221532"/>
            <a:ext cx="2125972" cy="16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36" y="692502"/>
            <a:ext cx="108712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35" y="1381515"/>
            <a:ext cx="10871200" cy="4669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5470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0F19C-7183-9839-CCE8-27C7BB763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1E10-44E5-7350-9C63-F4DB9149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F629F-8D54-013E-68AB-EED421F09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90315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AF35A-C7EA-997B-DA2B-A47B1E464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2" y="1524000"/>
            <a:ext cx="3238500" cy="800100"/>
          </a:xfrm>
          <a:solidFill>
            <a:srgbClr val="04253A"/>
          </a:solidFill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3000">
                <a:solidFill>
                  <a:srgbClr val="E1DDB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2" y="2590800"/>
            <a:ext cx="3238500" cy="2819400"/>
          </a:xfrm>
          <a:solidFill>
            <a:srgbClr val="04253A"/>
          </a:solidFill>
        </p:spPr>
        <p:txBody>
          <a:bodyPr>
            <a:noAutofit/>
          </a:bodyPr>
          <a:lstStyle>
            <a:lvl1pPr marL="300038" indent="-300038">
              <a:buFont typeface="+mj-lt"/>
              <a:buAutoNum type="arabicPeriod"/>
              <a:defRPr sz="1500">
                <a:solidFill>
                  <a:srgbClr val="E1DDBF"/>
                </a:solidFill>
              </a:defRPr>
            </a:lvl1pPr>
          </a:lstStyle>
          <a:p>
            <a:pPr lvl="0"/>
            <a:r>
              <a:rPr lang="en-US" dirty="0"/>
              <a:t>Section title one basic charts and graphs</a:t>
            </a:r>
          </a:p>
          <a:p>
            <a:pPr lvl="0"/>
            <a:r>
              <a:rPr lang="en-US" dirty="0"/>
              <a:t>Section title two bullet points and images</a:t>
            </a:r>
          </a:p>
          <a:p>
            <a:pPr lvl="0"/>
            <a:r>
              <a:rPr lang="en-US" dirty="0"/>
              <a:t>Section title three</a:t>
            </a:r>
          </a:p>
          <a:p>
            <a:pPr lvl="0"/>
            <a:r>
              <a:rPr lang="en-US" dirty="0"/>
              <a:t>Section title four</a:t>
            </a:r>
          </a:p>
          <a:p>
            <a:pPr lvl="0"/>
            <a:r>
              <a:rPr lang="en-US" dirty="0"/>
              <a:t>Section title five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2D449-0EE3-AD82-7F24-4CA7C9A7C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600" y="5562600"/>
            <a:ext cx="10363200" cy="546212"/>
          </a:xfrm>
        </p:spPr>
        <p:txBody>
          <a:bodyPr anchor="b"/>
          <a:lstStyle>
            <a:lvl1pPr algn="l">
              <a:defRPr sz="3000" b="0" cap="none">
                <a:solidFill>
                  <a:srgbClr val="4C837A"/>
                </a:solidFill>
                <a:latin typeface="+mn-lt"/>
              </a:defRPr>
            </a:lvl1pPr>
          </a:lstStyle>
          <a:p>
            <a:r>
              <a:rPr lang="en-US" dirty="0"/>
              <a:t>Section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7600" y="5029200"/>
            <a:ext cx="10363200" cy="444500"/>
          </a:xfrm>
        </p:spPr>
        <p:txBody>
          <a:bodyPr lIns="0" tIns="0" rIns="0" bIns="0" anchor="b"/>
          <a:lstStyle>
            <a:lvl1pPr marL="0" indent="0">
              <a:buNone/>
              <a:defRPr sz="1500" baseline="0">
                <a:solidFill>
                  <a:srgbClr val="E1DDB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 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F4B1C-7416-B999-C8FD-0C8C54354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2104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400" y="1640193"/>
            <a:ext cx="90424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500" baseline="0"/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and supportive of what you’re saying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99082-A4E4-8298-D5EE-DED1A61B7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399" y="1636779"/>
            <a:ext cx="4364736" cy="4525963"/>
          </a:xfrm>
        </p:spPr>
        <p:txBody>
          <a:bodyPr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800" baseline="0">
                <a:solidFill>
                  <a:srgbClr val="222222"/>
                </a:solidFill>
              </a:defRPr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Notice that there is no more than 5 bullet points on the slide.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0" y="1636779"/>
            <a:ext cx="43688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>
              <a:defRPr sz="1600">
                <a:solidFill>
                  <a:srgbClr val="222222"/>
                </a:solidFill>
              </a:defRPr>
            </a:lvl2pPr>
          </a:lstStyle>
          <a:p>
            <a:pPr lvl="0"/>
            <a:r>
              <a:rPr lang="en-US" dirty="0"/>
              <a:t>Keep them brief and supportive of what you’re saying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0757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90998-ADE9-5F3A-1805-67CE74CBD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2104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BCE86-5207-C8EB-4690-005370A32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200" y="832104"/>
            <a:ext cx="6527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83200" y="1636412"/>
            <a:ext cx="65278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Short description. We want the audience to watch/listen to you, not read the screen.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699783"/>
            <a:ext cx="463296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9DF9E-8D12-7F71-F15F-7888CB29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2104"/>
            <a:ext cx="1097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36412"/>
            <a:ext cx="64008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indent="0">
              <a:buNone/>
            </a:pPr>
            <a:r>
              <a:rPr lang="en-US" sz="2000" dirty="0"/>
              <a:t>Short description or sentence can go here.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ED7000"/>
                </a:solidFill>
              </a:rPr>
              <a:t>Subtitle</a:t>
            </a:r>
          </a:p>
          <a:p>
            <a:r>
              <a:rPr lang="en-US" sz="2000" dirty="0">
                <a:solidFill>
                  <a:srgbClr val="413E3D"/>
                </a:solidFill>
              </a:rPr>
              <a:t>We can’t completely avoid bullet points</a:t>
            </a:r>
          </a:p>
          <a:p>
            <a:r>
              <a:rPr lang="en-US" sz="2000" dirty="0">
                <a:solidFill>
                  <a:srgbClr val="413E3D"/>
                </a:solidFill>
              </a:rPr>
              <a:t>So if we must </a:t>
            </a:r>
            <a:r>
              <a:rPr lang="en-US" sz="2000" dirty="0"/>
              <a:t>use them, this is the layout </a:t>
            </a:r>
            <a:br>
              <a:rPr lang="en-US" sz="2000" dirty="0"/>
            </a:br>
            <a:r>
              <a:rPr lang="en-US" sz="2000" dirty="0"/>
              <a:t>to use</a:t>
            </a:r>
          </a:p>
          <a:p>
            <a:r>
              <a:rPr lang="en-US" sz="2000" dirty="0"/>
              <a:t>Notice that there is no more than 5 bullet points on the slide.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ED7000"/>
                </a:solidFill>
              </a:rPr>
              <a:t>More Tips</a:t>
            </a:r>
          </a:p>
          <a:p>
            <a:r>
              <a:rPr lang="en-US" sz="2000" dirty="0"/>
              <a:t>Keep them brief and supportive of what you’re saying</a:t>
            </a:r>
          </a:p>
          <a:p>
            <a:r>
              <a:rPr lang="en-US" sz="2000" dirty="0"/>
              <a:t>We want the audience to watch/listen to you, not read the screen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62441" y="1699783"/>
            <a:ext cx="463296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2DCDB-5C33-04E9-20E8-0C0A5872B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427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7" r:id="rId2"/>
    <p:sldLayoutId id="2147483662" r:id="rId3"/>
    <p:sldLayoutId id="2147483651" r:id="rId4"/>
    <p:sldLayoutId id="2147483650" r:id="rId5"/>
    <p:sldLayoutId id="2147483663" r:id="rId6"/>
    <p:sldLayoutId id="2147483654" r:id="rId7"/>
    <p:sldLayoutId id="2147483664" r:id="rId8"/>
    <p:sldLayoutId id="2147483666" r:id="rId9"/>
    <p:sldLayoutId id="2147483661" r:id="rId10"/>
    <p:sldLayoutId id="2147483655" r:id="rId11"/>
    <p:sldLayoutId id="2147483667" r:id="rId12"/>
    <p:sldLayoutId id="2147483668" r:id="rId13"/>
    <p:sldLayoutId id="2147483670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rgbClr val="4C837A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20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th@larsenwurze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62400"/>
            <a:ext cx="9144000" cy="2762693"/>
          </a:xfrm>
        </p:spPr>
        <p:txBody>
          <a:bodyPr anchor="t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/>
              <a:t>San Joaquin County</a:t>
            </a:r>
            <a:br>
              <a:rPr lang="en-US" sz="2800" b="1" dirty="0"/>
            </a:br>
            <a:r>
              <a:rPr lang="en-US" sz="2400" b="1" dirty="0"/>
              <a:t>GSA No. 1 – Eastern San Joaquin Subbasin</a:t>
            </a:r>
            <a:br>
              <a:rPr lang="en-US" sz="2400" b="1" dirty="0"/>
            </a:br>
            <a:r>
              <a:rPr lang="en-US" sz="2400" b="1" dirty="0"/>
              <a:t>Advisory Water Commission Briefing</a:t>
            </a:r>
            <a:br>
              <a:rPr lang="en-US" sz="2400" b="1" dirty="0"/>
            </a:br>
            <a:r>
              <a:rPr lang="en-US" sz="2000" dirty="0"/>
              <a:t>May 20, 2026</a:t>
            </a:r>
            <a:br>
              <a:rPr lang="en-US" sz="800" b="1" dirty="0"/>
            </a:br>
            <a:br>
              <a:rPr lang="en-US" sz="1800" b="1" dirty="0"/>
            </a:br>
            <a:r>
              <a:rPr lang="en-US" sz="2800" b="1" dirty="0"/>
              <a:t>Proposed Regulatory Fee for SGMA Compliance </a:t>
            </a:r>
            <a:r>
              <a:rPr lang="en-US" sz="2400" b="1" i="1" dirty="0"/>
              <a:t>(Proposition 26)</a:t>
            </a:r>
            <a:endParaRPr lang="en-US" sz="2800" b="1" i="1" dirty="0">
              <a:solidFill>
                <a:srgbClr val="3154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BA87C-1446-D512-AAA3-8A9725323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087" y="1981200"/>
            <a:ext cx="2319827" cy="17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AB47-84C1-7B39-0F83-3F51D488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2B08-9CFC-EDA8-8888-5B283AAAE155}"/>
              </a:ext>
            </a:extLst>
          </p:cNvPr>
          <p:cNvSpPr txBox="1">
            <a:spLocks/>
          </p:cNvSpPr>
          <p:nvPr/>
        </p:nvSpPr>
        <p:spPr>
          <a:xfrm>
            <a:off x="800100" y="1752600"/>
            <a:ext cx="10591800" cy="4419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Represents population-related demand (40% of remaining budget)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Residential: persons per housing unit (PPHU) based on latest US Census Data for San Joaquin County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Non-residential: employees per 1,000 sq. ft.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Examples: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Residential: ~3.3 persons/unit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Commercial: ~2.2 employees/1000 sq. ft.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Rate: $7.07 per person equivalent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C0B199-A5AF-1273-9DB6-BC2F73EE627F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Population Component</a:t>
            </a:r>
          </a:p>
        </p:txBody>
      </p:sp>
    </p:spTree>
    <p:extLst>
      <p:ext uri="{BB962C8B-B14F-4D97-AF65-F5344CB8AC3E}">
        <p14:creationId xmlns:p14="http://schemas.microsoft.com/office/powerpoint/2010/main" val="140098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7BAE3-7A66-E3D8-3220-3CB6B807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F746-42AA-20A5-F1E8-9A32B881D5DE}"/>
              </a:ext>
            </a:extLst>
          </p:cNvPr>
          <p:cNvSpPr txBox="1">
            <a:spLocks/>
          </p:cNvSpPr>
          <p:nvPr/>
        </p:nvSpPr>
        <p:spPr>
          <a:xfrm>
            <a:off x="914400" y="1607288"/>
            <a:ext cx="10668000" cy="4412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Parcels serviced by County Service Areas (CSAs) and Maintenance Districts (MDs) that pump groundwater are not billed individually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Fees calculated at District level due to centralized groundwater pumping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Uses actual measured pumping (5-year average)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Estimated population and acreage aggregated at District level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Ensures proportional allocation based on actual system use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BD0459-B58F-AC64-0330-B71C05B2D987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068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Special Handling for CSAs and MDs</a:t>
            </a:r>
          </a:p>
        </p:txBody>
      </p:sp>
    </p:spTree>
    <p:extLst>
      <p:ext uri="{BB962C8B-B14F-4D97-AF65-F5344CB8AC3E}">
        <p14:creationId xmlns:p14="http://schemas.microsoft.com/office/powerpoint/2010/main" val="41303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6C3E-7BFB-8A67-6195-93E5E219E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2927-B8DD-8FDD-70F7-9D1EC937EE55}"/>
              </a:ext>
            </a:extLst>
          </p:cNvPr>
          <p:cNvSpPr txBox="1">
            <a:spLocks/>
          </p:cNvSpPr>
          <p:nvPr/>
        </p:nvSpPr>
        <p:spPr>
          <a:xfrm>
            <a:off x="1428750" y="2209800"/>
            <a:ext cx="9334500" cy="31242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Agricultural: $83,826 (66%)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Residential: $3,693 (3%)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Commercial/Office/Industrial: $3,341 (2.5%)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CSAs &amp; MDs: $38,930 (30%)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Total: $129,991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endParaRPr lang="en-US" b="0" dirty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3817D5-C56B-F254-65A3-6E9B789E4AD6}"/>
              </a:ext>
            </a:extLst>
          </p:cNvPr>
          <p:cNvSpPr txBox="1">
            <a:spLocks/>
          </p:cNvSpPr>
          <p:nvPr/>
        </p:nvSpPr>
        <p:spPr>
          <a:xfrm>
            <a:off x="2362200" y="281243"/>
            <a:ext cx="7467600" cy="124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6600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CA17F-0D77-FBD8-012C-B7826F16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05AE-4942-16DC-64B0-1C2A9D0BF0E0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11582400" cy="4572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1200"/>
              </a:spcBef>
              <a:buSzPct val="125000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5,260 parcels in GSA ESJ No. 1</a:t>
            </a:r>
          </a:p>
          <a:p>
            <a:pPr marL="800100" lvl="1" indent="-3429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800 </a:t>
            </a: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parcels subject to the proposed regulatory fee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Exempt parcels: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Residential parcels &lt;5 acres (</a:t>
            </a:r>
            <a:r>
              <a:rPr lang="en-US" sz="2200" b="0" i="1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 minimis</a:t>
            </a: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 groundwater</a:t>
            </a:r>
            <a:r>
              <a:rPr lang="en-US" sz="2200" b="0" i="1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extractors; not subject to SGMA)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Vacant land and utility parcels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Parcels in special districts served only by surface water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Special fee component exemptions: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Parks exempt from population component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Staten Island row crops exempt from pumping &amp; population components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73F9AB-9ADC-9E09-9A00-4F49A4B7601B}"/>
              </a:ext>
            </a:extLst>
          </p:cNvPr>
          <p:cNvSpPr txBox="1">
            <a:spLocks/>
          </p:cNvSpPr>
          <p:nvPr/>
        </p:nvSpPr>
        <p:spPr>
          <a:xfrm>
            <a:off x="1524000" y="1524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Exemptions</a:t>
            </a:r>
          </a:p>
        </p:txBody>
      </p:sp>
    </p:spTree>
    <p:extLst>
      <p:ext uri="{BB962C8B-B14F-4D97-AF65-F5344CB8AC3E}">
        <p14:creationId xmlns:p14="http://schemas.microsoft.com/office/powerpoint/2010/main" val="41084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9E57-8F78-32A8-C6A5-ECB86739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58B9-B7B1-A1C1-BA55-247BF1BA15D4}"/>
              </a:ext>
            </a:extLst>
          </p:cNvPr>
          <p:cNvSpPr txBox="1">
            <a:spLocks/>
          </p:cNvSpPr>
          <p:nvPr/>
        </p:nvSpPr>
        <p:spPr>
          <a:xfrm>
            <a:off x="1219200" y="1912088"/>
            <a:ext cx="9753600" cy="2507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50-acre irrigated orchard: ~$124/year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 parcel (1 acre; 6,000 sq. ft.): ~$95/year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 (10 acres): ~$46/year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Small residential (&lt;5 acres): Exempt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endParaRPr lang="en-US" b="0" dirty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5F196-8A42-E456-A401-B6F44B11654A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Examples</a:t>
            </a:r>
          </a:p>
        </p:txBody>
      </p:sp>
    </p:spTree>
    <p:extLst>
      <p:ext uri="{BB962C8B-B14F-4D97-AF65-F5344CB8AC3E}">
        <p14:creationId xmlns:p14="http://schemas.microsoft.com/office/powerpoint/2010/main" val="79953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99D0-A0C4-E49B-BF99-8CF922D2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06C1-6550-4D90-0696-B4C8F6C28D51}"/>
              </a:ext>
            </a:extLst>
          </p:cNvPr>
          <p:cNvSpPr txBox="1">
            <a:spLocks/>
          </p:cNvSpPr>
          <p:nvPr/>
        </p:nvSpPr>
        <p:spPr>
          <a:xfrm>
            <a:off x="838200" y="1912088"/>
            <a:ext cx="10515600" cy="4031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 would provide funding for SGMA regulatory compliance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Consistent with how ESJGWA dues are apportioned to GSAs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Based on measurable drivers: acreage, pumping, population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Aligns costs with groundwater users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Includes an appeal process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Limited to land use classifications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Legally compliant under Proposition 26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1C4DD1-C821-B800-93C6-01EBBA72282B}"/>
              </a:ext>
            </a:extLst>
          </p:cNvPr>
          <p:cNvSpPr txBox="1">
            <a:spLocks/>
          </p:cNvSpPr>
          <p:nvPr/>
        </p:nvSpPr>
        <p:spPr>
          <a:xfrm>
            <a:off x="1371600" y="417174"/>
            <a:ext cx="94488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 Proposed Regulatory Fee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9008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20868-3CA4-FD82-730E-EE663F24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6F6E90-9CD4-29B2-DE74-942C56A0A6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974850"/>
            <a:ext cx="9144000" cy="30543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rgbClr val="4C837A"/>
                </a:solidFill>
              </a:rPr>
              <a:t>Questions/Discussion</a:t>
            </a:r>
            <a:br>
              <a:rPr lang="en-US" sz="3200" dirty="0">
                <a:solidFill>
                  <a:srgbClr val="4C837A"/>
                </a:solidFill>
              </a:rPr>
            </a:br>
            <a:br>
              <a:rPr lang="en-US" sz="3200" dirty="0">
                <a:solidFill>
                  <a:srgbClr val="4C837A"/>
                </a:solidFill>
              </a:rPr>
            </a:br>
            <a:r>
              <a:rPr lang="en-US" sz="2400" dirty="0">
                <a:solidFill>
                  <a:srgbClr val="4C837A"/>
                </a:solidFill>
              </a:rPr>
              <a:t>Seth Wurzel</a:t>
            </a:r>
            <a:br>
              <a:rPr lang="en-US" sz="2400" dirty="0">
                <a:solidFill>
                  <a:srgbClr val="4C837A"/>
                </a:solidFill>
              </a:rPr>
            </a:br>
            <a:r>
              <a:rPr lang="en-US" sz="2400" dirty="0">
                <a:solidFill>
                  <a:srgbClr val="4C837A"/>
                </a:solidFill>
              </a:rPr>
              <a:t>Larsen Wurzel &amp; Associates, Inc.</a:t>
            </a:r>
            <a:br>
              <a:rPr lang="en-US" sz="2400" dirty="0">
                <a:solidFill>
                  <a:srgbClr val="4C837A"/>
                </a:solidFill>
              </a:rPr>
            </a:br>
            <a:r>
              <a:rPr lang="en-US" sz="2400" dirty="0">
                <a:solidFill>
                  <a:srgbClr val="4C837A"/>
                </a:solidFill>
                <a:hlinkClick r:id="rId3"/>
              </a:rPr>
              <a:t>seth@larsenwurzel.com</a:t>
            </a:r>
            <a:br>
              <a:rPr lang="en-US" sz="2400" dirty="0">
                <a:solidFill>
                  <a:srgbClr val="4C837A"/>
                </a:solidFill>
              </a:rPr>
            </a:br>
            <a:r>
              <a:rPr lang="en-US" sz="2400" dirty="0">
                <a:solidFill>
                  <a:srgbClr val="4C837A"/>
                </a:solidFill>
              </a:rPr>
              <a:t>(916) 698-5712</a:t>
            </a:r>
            <a:endParaRPr lang="en-US" b="0" dirty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69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D729-79B5-F052-9BA0-1B9DDD83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ABAF-B268-1F8D-885D-B48321B51C02}"/>
              </a:ext>
            </a:extLst>
          </p:cNvPr>
          <p:cNvSpPr txBox="1">
            <a:spLocks/>
          </p:cNvSpPr>
          <p:nvPr/>
        </p:nvSpPr>
        <p:spPr>
          <a:xfrm>
            <a:off x="152400" y="1413330"/>
            <a:ext cx="7681293" cy="46064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Eastern San Joaquin Groundwater Authority (ESJGWA)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Joint Powers Authority created in 2017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16 Groundwater Sustainability Agencies (GSAs)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Develops and implements a single basin-wide Groundwater Sustainability Plan (GSP)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Supports Sustainable Groundwater Management Act (SGMA) compliance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Ongoing funding (monitoring, modeling, reporting, administration)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ESJ No. 1 (46,000 acres) participates and pays proportional share of compliance costs (dues)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97202A-BD52-8D61-841F-698A28A4CE18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326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Eastern San Joaquin Subbasin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No.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F6C50-82C3-62D0-AF37-DC953FD5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1219200"/>
            <a:ext cx="4358307" cy="56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BD31-C265-540C-380A-DD031742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BC3F-E2E4-95C4-4235-9CC614D0B57B}"/>
              </a:ext>
            </a:extLst>
          </p:cNvPr>
          <p:cNvSpPr txBox="1">
            <a:spLocks/>
          </p:cNvSpPr>
          <p:nvPr/>
        </p:nvSpPr>
        <p:spPr>
          <a:xfrm>
            <a:off x="723900" y="2169848"/>
            <a:ext cx="10744200" cy="31473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GSA ESJ No. 1 share of compliance costs (ESJGWA dues) historically funded by Zone 2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Zone 2 is a property-related fee paid by all SJC property owners to support county’s Strategic Plan to Meet Water Needs, adopted in 2015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would align costs with beneficiaries/groundwater users within County GSA ESJ No. 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C05613-6B0B-BFAE-70B8-01D9A4B53A70}"/>
              </a:ext>
            </a:extLst>
          </p:cNvPr>
          <p:cNvSpPr txBox="1">
            <a:spLocks/>
          </p:cNvSpPr>
          <p:nvPr/>
        </p:nvSpPr>
        <p:spPr>
          <a:xfrm>
            <a:off x="1524000" y="367550"/>
            <a:ext cx="9144000" cy="1057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Eastern San Joaquin Subbasin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No. 1 Funding Approach</a:t>
            </a:r>
          </a:p>
        </p:txBody>
      </p:sp>
    </p:spTree>
    <p:extLst>
      <p:ext uri="{BB962C8B-B14F-4D97-AF65-F5344CB8AC3E}">
        <p14:creationId xmlns:p14="http://schemas.microsoft.com/office/powerpoint/2010/main" val="28921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5324-EB45-E273-E705-9CE1ECDA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60F0-45BC-99F1-830A-79AF78ABD558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11125200" cy="4419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Adopt regulatory fee for SGMA Compliance within County GSA ESJ No. 1 boundary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Fund SGMA regulatory compliance cost (ESJGWA dues)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Repay prior Zone 2 contributions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2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Cover costs to administer and adopt regulatory fee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Applies to ~800 properties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Collected annually on property tax roll/direct billing to special districts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ea typeface="ＭＳ Ｐゴシック"/>
              </a:rPr>
              <a:t>Water Code §10730 et seq. and California Constitution Article XIII C (Proposition 26)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F5FBA-1679-8D29-2BFD-247EA29F6273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2592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 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Funding Solution</a:t>
            </a:r>
          </a:p>
        </p:txBody>
      </p:sp>
    </p:spTree>
    <p:extLst>
      <p:ext uri="{BB962C8B-B14F-4D97-AF65-F5344CB8AC3E}">
        <p14:creationId xmlns:p14="http://schemas.microsoft.com/office/powerpoint/2010/main" val="2999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427CE8-DEF8-E95B-0E42-41D65F1C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456084-3B34-87B6-28C7-851F18551E36}"/>
              </a:ext>
            </a:extLst>
          </p:cNvPr>
          <p:cNvSpPr txBox="1">
            <a:spLocks/>
          </p:cNvSpPr>
          <p:nvPr/>
        </p:nvSpPr>
        <p:spPr>
          <a:xfrm>
            <a:off x="1524000" y="92130"/>
            <a:ext cx="9144000" cy="11357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Allowable Expenditures and Limitations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34E645E-BE55-CB01-CCA1-CD5E2044C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3922"/>
              </p:ext>
            </p:extLst>
          </p:nvPr>
        </p:nvGraphicFramePr>
        <p:xfrm>
          <a:off x="800100" y="1273577"/>
          <a:ext cx="10591800" cy="5330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4657">
                  <a:extLst>
                    <a:ext uri="{9D8B030D-6E8A-4147-A177-3AD203B41FA5}">
                      <a16:colId xmlns:a16="http://schemas.microsoft.com/office/drawing/2014/main" val="1797041687"/>
                    </a:ext>
                  </a:extLst>
                </a:gridCol>
                <a:gridCol w="9797143">
                  <a:extLst>
                    <a:ext uri="{9D8B030D-6E8A-4147-A177-3AD203B41FA5}">
                      <a16:colId xmlns:a16="http://schemas.microsoft.com/office/drawing/2014/main" val="4199005279"/>
                    </a:ext>
                  </a:extLst>
                </a:gridCol>
              </a:tblGrid>
              <a:tr h="7614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 (governance, legal, finance, coordination)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990566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GSP amendments/updates, 5-year periodic evaluations, &amp; annual reports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486463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Groundwater modeling and water budgets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082739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Monitoring networks and data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945217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Coordination with DWR and State Water Board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461139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Public outreach and stakeholder engagement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440807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Capital or infrastructure projects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544508"/>
                  </a:ext>
                </a:extLst>
              </a:tr>
            </a:tbl>
          </a:graphicData>
        </a:graphic>
      </p:graphicFrame>
      <p:sp>
        <p:nvSpPr>
          <p:cNvPr id="19" name="Graphic 6" descr="Checkmark with solid fill">
            <a:extLst>
              <a:ext uri="{FF2B5EF4-FFF2-40B4-BE49-F238E27FC236}">
                <a16:creationId xmlns:a16="http://schemas.microsoft.com/office/drawing/2014/main" id="{3FADC2D4-A2C9-436F-38B4-907C0BCF6FD9}"/>
              </a:ext>
            </a:extLst>
          </p:cNvPr>
          <p:cNvSpPr/>
          <p:nvPr/>
        </p:nvSpPr>
        <p:spPr>
          <a:xfrm>
            <a:off x="1004888" y="1547614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Graphic 6" descr="Checkmark with solid fill">
            <a:extLst>
              <a:ext uri="{FF2B5EF4-FFF2-40B4-BE49-F238E27FC236}">
                <a16:creationId xmlns:a16="http://schemas.microsoft.com/office/drawing/2014/main" id="{16D15D0D-7CAC-2FF7-4436-4141E12DB0FE}"/>
              </a:ext>
            </a:extLst>
          </p:cNvPr>
          <p:cNvSpPr/>
          <p:nvPr/>
        </p:nvSpPr>
        <p:spPr>
          <a:xfrm>
            <a:off x="1004888" y="22860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Graphic 6" descr="Checkmark with solid fill">
            <a:extLst>
              <a:ext uri="{FF2B5EF4-FFF2-40B4-BE49-F238E27FC236}">
                <a16:creationId xmlns:a16="http://schemas.microsoft.com/office/drawing/2014/main" id="{E5E833AB-DD4A-6811-AC07-FE0662A4C678}"/>
              </a:ext>
            </a:extLst>
          </p:cNvPr>
          <p:cNvSpPr/>
          <p:nvPr/>
        </p:nvSpPr>
        <p:spPr>
          <a:xfrm>
            <a:off x="1004888" y="3081132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Graphic 6" descr="Checkmark with solid fill">
            <a:extLst>
              <a:ext uri="{FF2B5EF4-FFF2-40B4-BE49-F238E27FC236}">
                <a16:creationId xmlns:a16="http://schemas.microsoft.com/office/drawing/2014/main" id="{A485833A-D45A-4E9F-5DAB-F63A0A601F07}"/>
              </a:ext>
            </a:extLst>
          </p:cNvPr>
          <p:cNvSpPr/>
          <p:nvPr/>
        </p:nvSpPr>
        <p:spPr>
          <a:xfrm>
            <a:off x="1004888" y="38100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Graphic 6" descr="Checkmark with solid fill">
            <a:extLst>
              <a:ext uri="{FF2B5EF4-FFF2-40B4-BE49-F238E27FC236}">
                <a16:creationId xmlns:a16="http://schemas.microsoft.com/office/drawing/2014/main" id="{C1E3DF88-221D-12A6-054C-7E0F2EFE8BB5}"/>
              </a:ext>
            </a:extLst>
          </p:cNvPr>
          <p:cNvSpPr/>
          <p:nvPr/>
        </p:nvSpPr>
        <p:spPr>
          <a:xfrm>
            <a:off x="1004888" y="45869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Graphic 6" descr="Checkmark with solid fill">
            <a:extLst>
              <a:ext uri="{FF2B5EF4-FFF2-40B4-BE49-F238E27FC236}">
                <a16:creationId xmlns:a16="http://schemas.microsoft.com/office/drawing/2014/main" id="{F5AA5AF7-879E-CF1F-28A6-4A863E4DF30F}"/>
              </a:ext>
            </a:extLst>
          </p:cNvPr>
          <p:cNvSpPr/>
          <p:nvPr/>
        </p:nvSpPr>
        <p:spPr>
          <a:xfrm>
            <a:off x="1004888" y="5382141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Graphic 13" descr="Close with solid fill">
            <a:extLst>
              <a:ext uri="{FF2B5EF4-FFF2-40B4-BE49-F238E27FC236}">
                <a16:creationId xmlns:a16="http://schemas.microsoft.com/office/drawing/2014/main" id="{0EB93014-54CD-B70B-CFA9-24CAAC20BDFD}"/>
              </a:ext>
            </a:extLst>
          </p:cNvPr>
          <p:cNvSpPr/>
          <p:nvPr/>
        </p:nvSpPr>
        <p:spPr>
          <a:xfrm>
            <a:off x="1058990" y="6096000"/>
            <a:ext cx="258508" cy="258508"/>
          </a:xfrm>
          <a:custGeom>
            <a:avLst/>
            <a:gdLst>
              <a:gd name="csX0" fmla="*/ 258509 w 258508"/>
              <a:gd name="csY0" fmla="*/ 31036 h 258508"/>
              <a:gd name="csX1" fmla="*/ 227473 w 258508"/>
              <a:gd name="csY1" fmla="*/ 0 h 258508"/>
              <a:gd name="csX2" fmla="*/ 129254 w 258508"/>
              <a:gd name="csY2" fmla="*/ 98219 h 258508"/>
              <a:gd name="csX3" fmla="*/ 31036 w 258508"/>
              <a:gd name="csY3" fmla="*/ 0 h 258508"/>
              <a:gd name="csX4" fmla="*/ 0 w 258508"/>
              <a:gd name="csY4" fmla="*/ 31036 h 258508"/>
              <a:gd name="csX5" fmla="*/ 98219 w 258508"/>
              <a:gd name="csY5" fmla="*/ 129254 h 258508"/>
              <a:gd name="csX6" fmla="*/ 0 w 258508"/>
              <a:gd name="csY6" fmla="*/ 227473 h 258508"/>
              <a:gd name="csX7" fmla="*/ 31036 w 258508"/>
              <a:gd name="csY7" fmla="*/ 258509 h 258508"/>
              <a:gd name="csX8" fmla="*/ 129254 w 258508"/>
              <a:gd name="csY8" fmla="*/ 160290 h 258508"/>
              <a:gd name="csX9" fmla="*/ 227473 w 258508"/>
              <a:gd name="csY9" fmla="*/ 258509 h 258508"/>
              <a:gd name="csX10" fmla="*/ 258509 w 258508"/>
              <a:gd name="csY10" fmla="*/ 227473 h 258508"/>
              <a:gd name="csX11" fmla="*/ 160290 w 258508"/>
              <a:gd name="csY11" fmla="*/ 129254 h 2585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58508" h="258508">
                <a:moveTo>
                  <a:pt x="258509" y="31036"/>
                </a:moveTo>
                <a:lnTo>
                  <a:pt x="227473" y="0"/>
                </a:lnTo>
                <a:lnTo>
                  <a:pt x="129254" y="98219"/>
                </a:lnTo>
                <a:lnTo>
                  <a:pt x="31036" y="0"/>
                </a:lnTo>
                <a:lnTo>
                  <a:pt x="0" y="31036"/>
                </a:lnTo>
                <a:lnTo>
                  <a:pt x="98219" y="129254"/>
                </a:lnTo>
                <a:lnTo>
                  <a:pt x="0" y="227473"/>
                </a:lnTo>
                <a:lnTo>
                  <a:pt x="31036" y="258509"/>
                </a:lnTo>
                <a:lnTo>
                  <a:pt x="129254" y="160290"/>
                </a:lnTo>
                <a:lnTo>
                  <a:pt x="227473" y="258509"/>
                </a:lnTo>
                <a:lnTo>
                  <a:pt x="258509" y="227473"/>
                </a:lnTo>
                <a:lnTo>
                  <a:pt x="160290" y="129254"/>
                </a:lnTo>
                <a:close/>
              </a:path>
            </a:pathLst>
          </a:custGeom>
          <a:solidFill>
            <a:srgbClr val="C00000"/>
          </a:solidFill>
          <a:ln w="3572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0686-5EAE-BBA7-95A7-FAAF7A77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2CCC-6B04-BF35-4FC2-4499085FF8E5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11506200" cy="43363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 fee budget: $129,400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25/26 ESJGWA dues: $42,800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Administrative costs including consultant costs: $46,600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Zone 2 repayment (Year 1 of 5): $40,000</a:t>
            </a:r>
          </a:p>
          <a:p>
            <a:pPr marL="1371600" lvl="2" indent="-457200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 Zone 2 repayment amount: $199,894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 calculation will be updated annually based on ESJGWA dues and related consultant costs to administer and collect the fee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Consultant costs will be substantially less in future years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BE49E0-412F-3EB6-3446-B16ED0710A8E}"/>
              </a:ext>
            </a:extLst>
          </p:cNvPr>
          <p:cNvSpPr txBox="1">
            <a:spLocks/>
          </p:cNvSpPr>
          <p:nvPr/>
        </p:nvSpPr>
        <p:spPr>
          <a:xfrm>
            <a:off x="1524000" y="152400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Fee Budget Overview (FY 26/27)</a:t>
            </a:r>
          </a:p>
        </p:txBody>
      </p:sp>
    </p:spTree>
    <p:extLst>
      <p:ext uri="{BB962C8B-B14F-4D97-AF65-F5344CB8AC3E}">
        <p14:creationId xmlns:p14="http://schemas.microsoft.com/office/powerpoint/2010/main" val="35087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8F0A-E6AD-01BB-2572-658C6AA2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A464-8B5D-1D5A-AC2A-AB9F5A4296B3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10515600" cy="41077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Three components of fee – consistent with ESJGWA dues calculation:</a:t>
            </a:r>
          </a:p>
          <a:p>
            <a:pPr marL="13716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Acreage component (base cost recovery)</a:t>
            </a:r>
          </a:p>
          <a:p>
            <a:pPr marL="13716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Pumping component (60% weighting)</a:t>
            </a:r>
          </a:p>
          <a:p>
            <a:pPr marL="1371600" lvl="2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Population component (40% weighting)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Proportionally allocates costs to property owners based on groundwater demand drivers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F9AF49-46EA-763F-7F58-B224702C2361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068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Fee Structure Overview</a:t>
            </a:r>
          </a:p>
        </p:txBody>
      </p:sp>
    </p:spTree>
    <p:extLst>
      <p:ext uri="{BB962C8B-B14F-4D97-AF65-F5344CB8AC3E}">
        <p14:creationId xmlns:p14="http://schemas.microsoft.com/office/powerpoint/2010/main" val="278603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E1F32-3FCA-43D0-3AD1-C4B21DD8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391E-7942-B931-2CEB-B5E8ED0D49D2}"/>
              </a:ext>
            </a:extLst>
          </p:cNvPr>
          <p:cNvSpPr txBox="1">
            <a:spLocks/>
          </p:cNvSpPr>
          <p:nvPr/>
        </p:nvSpPr>
        <p:spPr>
          <a:xfrm>
            <a:off x="1028700" y="2171700"/>
            <a:ext cx="10134600" cy="2514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Allocates $10,000 minimum ESJGWA dues across all acres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Uniform cost per acre regardless of land use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Rate: $0.22 per acre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6B681-EA4B-C716-975B-361FC7299A0F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068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Acreage Component</a:t>
            </a:r>
          </a:p>
        </p:txBody>
      </p:sp>
    </p:spTree>
    <p:extLst>
      <p:ext uri="{BB962C8B-B14F-4D97-AF65-F5344CB8AC3E}">
        <p14:creationId xmlns:p14="http://schemas.microsoft.com/office/powerpoint/2010/main" val="23468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61DC-BA55-515D-3B78-E7CD169C9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9C46-195F-F421-4627-93066E1D9BDF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10972800" cy="460817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Represents groundwater demand (60% of remaining budget)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Land use–based pumping demand factors (acre-feet per year per acre)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Demand factors align with North San Joaquin Water Conservation District Assessment Engineer’s Report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Examples:</a:t>
            </a:r>
          </a:p>
          <a:p>
            <a:pPr marL="800100" lvl="1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	Orchard: ~2.8 </a:t>
            </a:r>
            <a:r>
              <a:rPr lang="en-US" sz="2400" b="0" dirty="0" err="1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afy</a:t>
            </a: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/acre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Row crops: ~2.2 </a:t>
            </a:r>
            <a:r>
              <a:rPr lang="en-US" sz="2400" b="0" dirty="0" err="1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afy</a:t>
            </a: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/acre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 ≥5 acres: ~2.5 </a:t>
            </a:r>
            <a:r>
              <a:rPr lang="en-US" sz="2400" b="0" dirty="0" err="1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afy</a:t>
            </a:r>
            <a:r>
              <a:rPr lang="en-US" sz="2400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/acre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Pumping Rate: $0.81 per acre-foot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8ED4F5-2F64-D8CF-FA33-001F7A3F34AB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rgbClr val="4C837A"/>
                </a:solidFill>
              </a:rPr>
              <a:t>County GSA ESJ No. 1</a:t>
            </a:r>
          </a:p>
          <a:p>
            <a:pPr algn="ctr"/>
            <a:r>
              <a:rPr lang="en-US" sz="320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Pumping Component</a:t>
            </a:r>
          </a:p>
        </p:txBody>
      </p:sp>
    </p:spTree>
    <p:extLst>
      <p:ext uri="{BB962C8B-B14F-4D97-AF65-F5344CB8AC3E}">
        <p14:creationId xmlns:p14="http://schemas.microsoft.com/office/powerpoint/2010/main" val="292763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222222"/>
      </a:dk1>
      <a:lt1>
        <a:srgbClr val="FFFFFF"/>
      </a:lt1>
      <a:dk2>
        <a:srgbClr val="ED7000"/>
      </a:dk2>
      <a:lt2>
        <a:srgbClr val="A4A09F"/>
      </a:lt2>
      <a:accent1>
        <a:srgbClr val="222222"/>
      </a:accent1>
      <a:accent2>
        <a:srgbClr val="F2F2F2"/>
      </a:accent2>
      <a:accent3>
        <a:srgbClr val="D8D8D8"/>
      </a:accent3>
      <a:accent4>
        <a:srgbClr val="A4A09F"/>
      </a:accent4>
      <a:accent5>
        <a:srgbClr val="7F7F7F"/>
      </a:accent5>
      <a:accent6>
        <a:srgbClr val="A4A09F"/>
      </a:accent6>
      <a:hlink>
        <a:srgbClr val="0000FF"/>
      </a:hlink>
      <a:folHlink>
        <a:srgbClr val="00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f1746d-cc78-43dd-9388-f66174d992c0">
      <Terms xmlns="http://schemas.microsoft.com/office/infopath/2007/PartnerControls"/>
    </lcf76f155ced4ddcb4097134ff3c332f>
    <TaxCatchAll xmlns="c8759f2a-f201-4e46-b4fb-7fd92a65ec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C13BB54B94547B68F384F46A82AB3" ma:contentTypeVersion="16" ma:contentTypeDescription="Create a new document." ma:contentTypeScope="" ma:versionID="249713e5a1c64d23fa35cf229858e6c8">
  <xsd:schema xmlns:xsd="http://www.w3.org/2001/XMLSchema" xmlns:xs="http://www.w3.org/2001/XMLSchema" xmlns:p="http://schemas.microsoft.com/office/2006/metadata/properties" xmlns:ns2="ddf1746d-cc78-43dd-9388-f66174d992c0" xmlns:ns3="c8759f2a-f201-4e46-b4fb-7fd92a65ec89" targetNamespace="http://schemas.microsoft.com/office/2006/metadata/properties" ma:root="true" ma:fieldsID="19cc1f2d1be9aedce0baa6955cec3031" ns2:_="" ns3:_="">
    <xsd:import namespace="ddf1746d-cc78-43dd-9388-f66174d992c0"/>
    <xsd:import namespace="c8759f2a-f201-4e46-b4fb-7fd92a65e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1746d-cc78-43dd-9388-f66174d99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48a49f4-c81a-431c-8bb0-764163263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59f2a-f201-4e46-b4fb-7fd92a65ec8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da8ada1-7b15-49a4-83a5-fd187623c6c3}" ma:internalName="TaxCatchAll" ma:showField="CatchAllData" ma:web="c8759f2a-f201-4e46-b4fb-7fd92a65e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BD0AC-F838-412A-B2A5-CE8E045B4B4F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c8759f2a-f201-4e46-b4fb-7fd92a65ec89"/>
    <ds:schemaRef ds:uri="ddf1746d-cc78-43dd-9388-f66174d992c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A1D280-5F4A-4917-9639-6D1755B9C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D735E-FCD1-4EC4-8042-39516E295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1746d-cc78-43dd-9388-f66174d992c0"/>
    <ds:schemaRef ds:uri="c8759f2a-f201-4e46-b4fb-7fd92a65e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b1cae5a-c4b9-4108-99c3-f60570916df9}" enabled="0" method="" siteId="{fb1cae5a-c4b9-4108-99c3-f60570916d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14121</TotalTime>
  <Words>1039</Words>
  <Application>Microsoft Office PowerPoint</Application>
  <PresentationFormat>Widescreen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Aptos</vt:lpstr>
      <vt:lpstr>Arabic Typesetting</vt:lpstr>
      <vt:lpstr>Arial</vt:lpstr>
      <vt:lpstr>Arial Black</vt:lpstr>
      <vt:lpstr>Calibri</vt:lpstr>
      <vt:lpstr>Century Gothic</vt:lpstr>
      <vt:lpstr>Courier New</vt:lpstr>
      <vt:lpstr>Wingdings</vt:lpstr>
      <vt:lpstr>Office Theme</vt:lpstr>
      <vt:lpstr>San Joaquin County GSA No. 1 – Eastern San Joaquin Subbasin Advisory Water Commission Briefing May 20, 2026  Proposed Regulatory Fee for SGMA Compliance (Proposition 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  Seth Wurzel Larsen Wurzel &amp; Associates, Inc. seth@larsenwurzel.com (916) 698-5712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Pringle, Kirsten</dc:creator>
  <cp:lastModifiedBy>Couch, Ashley [PW]</cp:lastModifiedBy>
  <cp:revision>377</cp:revision>
  <cp:lastPrinted>2025-10-01T20:03:32Z</cp:lastPrinted>
  <dcterms:created xsi:type="dcterms:W3CDTF">2020-01-25T02:28:31Z</dcterms:created>
  <dcterms:modified xsi:type="dcterms:W3CDTF">2026-05-20T01:08:38Z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0x010100F21C13BB54B94547B68F384F46A82AB3</vt:lpwstr>
  </property>
  <property fmtid="{D5CDD505-2E9C-101B-9397-08002B2CF9AE}" pid="3" name="MediaServiceImageTags">
    <vt:lpwstr/>
  </property>
</Properties>
</file>