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modernComment_37F_A60F81F3.xml" ContentType="application/vnd.ms-powerpoint.comments+xml"/>
  <Override PartName="/ppt/notesSlides/notesSlide8.xml" ContentType="application/vnd.openxmlformats-officedocument.presentationml.notesSlide+xml"/>
  <Override PartName="/ppt/comments/modernComment_380_DFD0485.xml" ContentType="application/vnd.ms-powerpoint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omments/modernComment_383_53815C83.xml" ContentType="application/vnd.ms-powerpoint.comment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modernComment_387_2FA7E6D7.xml" ContentType="application/vnd.ms-powerpoint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668" r:id="rId5"/>
    <p:sldId id="879" r:id="rId6"/>
    <p:sldId id="880" r:id="rId7"/>
    <p:sldId id="883" r:id="rId8"/>
    <p:sldId id="893" r:id="rId9"/>
    <p:sldId id="894" r:id="rId10"/>
    <p:sldId id="895" r:id="rId11"/>
    <p:sldId id="896" r:id="rId12"/>
    <p:sldId id="897" r:id="rId13"/>
    <p:sldId id="899" r:id="rId14"/>
    <p:sldId id="900" r:id="rId15"/>
    <p:sldId id="905" r:id="rId16"/>
    <p:sldId id="906" r:id="rId17"/>
    <p:sldId id="901" r:id="rId18"/>
    <p:sldId id="903" r:id="rId19"/>
    <p:sldId id="908" r:id="rId20"/>
    <p:sldId id="904" r:id="rId21"/>
    <p:sldId id="886" r:id="rId22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80E83D-DBE8-5056-9C2D-CC7766658AEB}" name="Finnegan, Emily" initials="FE" userId="S::Emily.Finnegan@stantec.com::3fbc3b10-54c7-429e-9b2f-915b124725bc" providerId="AD"/>
  <p188:author id="{5E5D9146-E2C8-BF96-BB92-835E2885C069}" name="Pringle, Kirsten" initials="PK" userId="S::kirsten.pringle@stantec.com::47d74c32-5b0c-463c-a051-c7d9ad0999b8" providerId="AD"/>
  <p188:author id="{EE4D704C-597D-2A91-E2A7-062F87AA3127}" name="Couch, Ashley [PW]" initials="AC" userId="S::acouch@sjgov.net::56121a0d-a6fb-4a89-9c4d-958717b9f7da" providerId="AD"/>
  <p188:author id="{DBCBC955-2C56-3C72-9D88-616B397A28D7}" name="Patrick Soper" initials="PS" userId="S::Patrick@larsenwurzel.com::2bd410a8-f37e-40d4-902c-e1844bac92e7" providerId="AD"/>
  <p188:author id="{063E43A0-211E-B967-827B-2D969F80A2F9}" name="Cornelius, Michael" initials="MC" userId="S::miccor1084@geiconsultants.com::42afcd6a-1b18-4b84-b8e5-1329bda72e90" providerId="AD"/>
  <p188:author id="{40A2C5BA-7169-86FE-5EEB-D00ACF439E0E}" name="Seth Wurzel" initials="SW" userId="S::seth@larsenwurzel.com::e23faf32-cba0-4348-b07d-d42aca13582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837A"/>
    <a:srgbClr val="432D01"/>
    <a:srgbClr val="04253A"/>
    <a:srgbClr val="3170A0"/>
    <a:srgbClr val="E1DDBF"/>
    <a:srgbClr val="ED7000"/>
    <a:srgbClr val="005864"/>
    <a:srgbClr val="EA16E5"/>
    <a:srgbClr val="222222"/>
    <a:srgbClr val="413E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C41ABC-9499-D73D-21A1-A570B0F6E4C5}" v="48" dt="2026-05-19T18:20:32.724"/>
    <p1510:client id="{9531AFFC-F8C4-47F8-BC23-D9E3E057F6D4}" v="16" dt="2026-05-19T18:31:01.239"/>
    <p1510:client id="{B2AF66D9-48E2-42D4-968E-A1B808DA394D}" v="153" dt="2026-05-19T18:40:01.012"/>
    <p1510:client id="{F9A25760-8139-447F-A051-7E7C73B627BE}" v="159" dt="2026-05-19T20:12:30.5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rasimhalu, Venki [PW]" userId="S::vnarasimhalu@sjgov.net::828a1ff8-8595-40b5-a67b-293af06681be" providerId="AD" clId="Web-{0FC41ABC-9499-D73D-21A1-A570B0F6E4C5}"/>
    <pc:docChg chg="modSld">
      <pc:chgData name="Narasimhalu, Venki [PW]" userId="S::vnarasimhalu@sjgov.net::828a1ff8-8595-40b5-a67b-293af06681be" providerId="AD" clId="Web-{0FC41ABC-9499-D73D-21A1-A570B0F6E4C5}" dt="2026-05-19T18:20:32.708" v="237" actId="20577"/>
      <pc:docMkLst>
        <pc:docMk/>
      </pc:docMkLst>
      <pc:sldChg chg="modSp modNotes">
        <pc:chgData name="Narasimhalu, Venki [PW]" userId="S::vnarasimhalu@sjgov.net::828a1ff8-8595-40b5-a67b-293af06681be" providerId="AD" clId="Web-{0FC41ABC-9499-D73D-21A1-A570B0F6E4C5}" dt="2026-05-19T18:20:32.708" v="237" actId="20577"/>
        <pc:sldMkLst>
          <pc:docMk/>
          <pc:sldMk cId="799532759" sldId="903"/>
        </pc:sldMkLst>
        <pc:spChg chg="mod">
          <ac:chgData name="Narasimhalu, Venki [PW]" userId="S::vnarasimhalu@sjgov.net::828a1ff8-8595-40b5-a67b-293af06681be" providerId="AD" clId="Web-{0FC41ABC-9499-D73D-21A1-A570B0F6E4C5}" dt="2026-05-19T18:20:32.708" v="237" actId="20577"/>
          <ac:spMkLst>
            <pc:docMk/>
            <pc:sldMk cId="799532759" sldId="903"/>
            <ac:spMk id="2" creationId="{BC9658B9-B7B1-A1C1-BA55-247BF1BA15D4}"/>
          </ac:spMkLst>
        </pc:spChg>
      </pc:sldChg>
      <pc:sldChg chg="modSp modNotes">
        <pc:chgData name="Narasimhalu, Venki [PW]" userId="S::vnarasimhalu@sjgov.net::828a1ff8-8595-40b5-a67b-293af06681be" providerId="AD" clId="Web-{0FC41ABC-9499-D73D-21A1-A570B0F6E4C5}" dt="2026-05-19T18:07:30.875" v="50"/>
        <pc:sldMkLst>
          <pc:docMk/>
          <pc:sldMk cId="3966004768" sldId="905"/>
        </pc:sldMkLst>
        <pc:spChg chg="mod">
          <ac:chgData name="Narasimhalu, Venki [PW]" userId="S::vnarasimhalu@sjgov.net::828a1ff8-8595-40b5-a67b-293af06681be" providerId="AD" clId="Web-{0FC41ABC-9499-D73D-21A1-A570B0F6E4C5}" dt="2026-05-19T17:56:23.589" v="27" actId="20577"/>
          <ac:spMkLst>
            <pc:docMk/>
            <pc:sldMk cId="3966004768" sldId="905"/>
            <ac:spMk id="2" creationId="{99AC2927-B8DD-8FDD-70F7-9D1EC937EE55}"/>
          </ac:spMkLst>
        </pc:spChg>
      </pc:sldChg>
    </pc:docChg>
  </pc:docChgLst>
  <pc:docChgLst>
    <pc:chgData name="Chetley, Alex [PW]" userId="220469ea-24b4-4ec0-8b6a-c6adf5fd762e" providerId="ADAL" clId="{058B9373-E48E-4879-8505-1228454CA72D}"/>
    <pc:docChg chg="undo custSel delSld modSld">
      <pc:chgData name="Chetley, Alex [PW]" userId="220469ea-24b4-4ec0-8b6a-c6adf5fd762e" providerId="ADAL" clId="{058B9373-E48E-4879-8505-1228454CA72D}" dt="2026-05-19T18:40:01.012" v="151" actId="6549"/>
      <pc:docMkLst>
        <pc:docMk/>
      </pc:docMkLst>
      <pc:sldChg chg="modSp mod">
        <pc:chgData name="Chetley, Alex [PW]" userId="220469ea-24b4-4ec0-8b6a-c6adf5fd762e" providerId="ADAL" clId="{058B9373-E48E-4879-8505-1228454CA72D}" dt="2026-05-19T18:21:01.956" v="122" actId="20577"/>
        <pc:sldMkLst>
          <pc:docMk/>
          <pc:sldMk cId="2892198511" sldId="880"/>
        </pc:sldMkLst>
        <pc:spChg chg="mod">
          <ac:chgData name="Chetley, Alex [PW]" userId="220469ea-24b4-4ec0-8b6a-c6adf5fd762e" providerId="ADAL" clId="{058B9373-E48E-4879-8505-1228454CA72D}" dt="2026-05-19T18:21:01.956" v="122" actId="20577"/>
          <ac:spMkLst>
            <pc:docMk/>
            <pc:sldMk cId="2892198511" sldId="880"/>
            <ac:spMk id="2" creationId="{9B76BC3F-E2E4-95C4-4235-9CC614D0B57B}"/>
          </ac:spMkLst>
        </pc:spChg>
      </pc:sldChg>
      <pc:sldChg chg="modSp mod">
        <pc:chgData name="Chetley, Alex [PW]" userId="220469ea-24b4-4ec0-8b6a-c6adf5fd762e" providerId="ADAL" clId="{058B9373-E48E-4879-8505-1228454CA72D}" dt="2026-05-19T18:21:56.357" v="128" actId="6549"/>
        <pc:sldMkLst>
          <pc:docMk/>
          <pc:sldMk cId="29996059" sldId="883"/>
        </pc:sldMkLst>
        <pc:spChg chg="mod">
          <ac:chgData name="Chetley, Alex [PW]" userId="220469ea-24b4-4ec0-8b6a-c6adf5fd762e" providerId="ADAL" clId="{058B9373-E48E-4879-8505-1228454CA72D}" dt="2026-05-19T18:21:56.357" v="128" actId="6549"/>
          <ac:spMkLst>
            <pc:docMk/>
            <pc:sldMk cId="29996059" sldId="883"/>
            <ac:spMk id="2" creationId="{25E060F0-45BC-99F1-830A-79AF78ABD558}"/>
          </ac:spMkLst>
        </pc:spChg>
      </pc:sldChg>
      <pc:sldChg chg="modSp mod">
        <pc:chgData name="Chetley, Alex [PW]" userId="220469ea-24b4-4ec0-8b6a-c6adf5fd762e" providerId="ADAL" clId="{058B9373-E48E-4879-8505-1228454CA72D}" dt="2026-05-19T18:23:06.998" v="131"/>
        <pc:sldMkLst>
          <pc:docMk/>
          <pc:sldMk cId="350873396" sldId="894"/>
        </pc:sldMkLst>
        <pc:spChg chg="mod">
          <ac:chgData name="Chetley, Alex [PW]" userId="220469ea-24b4-4ec0-8b6a-c6adf5fd762e" providerId="ADAL" clId="{058B9373-E48E-4879-8505-1228454CA72D}" dt="2026-05-19T18:23:06.998" v="131"/>
          <ac:spMkLst>
            <pc:docMk/>
            <pc:sldMk cId="350873396" sldId="894"/>
            <ac:spMk id="2" creationId="{69422CCC-6B04-BF35-4FC2-4499085FF8E5}"/>
          </ac:spMkLst>
        </pc:spChg>
      </pc:sldChg>
      <pc:sldChg chg="modSp mod modCm">
        <pc:chgData name="Chetley, Alex [PW]" userId="220469ea-24b4-4ec0-8b6a-c6adf5fd762e" providerId="ADAL" clId="{058B9373-E48E-4879-8505-1228454CA72D}" dt="2026-05-19T18:24:49.399" v="150" actId="20577"/>
        <pc:sldMkLst>
          <pc:docMk/>
          <pc:sldMk cId="2786034163" sldId="895"/>
        </pc:sldMkLst>
        <pc:spChg chg="mod">
          <ac:chgData name="Chetley, Alex [PW]" userId="220469ea-24b4-4ec0-8b6a-c6adf5fd762e" providerId="ADAL" clId="{058B9373-E48E-4879-8505-1228454CA72D}" dt="2026-05-19T18:24:49.399" v="150" actId="20577"/>
          <ac:spMkLst>
            <pc:docMk/>
            <pc:sldMk cId="2786034163" sldId="895"/>
            <ac:spMk id="2" creationId="{F395A464-8B5D-1D5A-AC2A-AB9F5A4296B3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hetley, Alex [PW]" userId="220469ea-24b4-4ec0-8b6a-c6adf5fd762e" providerId="ADAL" clId="{058B9373-E48E-4879-8505-1228454CA72D}" dt="2026-05-19T18:24:49.399" v="150" actId="20577"/>
              <pc2:cmMkLst xmlns:pc2="http://schemas.microsoft.com/office/powerpoint/2019/9/main/command">
                <pc:docMk/>
                <pc:sldMk cId="2786034163" sldId="895"/>
                <pc2:cmMk id="{07CBFC20-50EC-4FDA-AFD7-1ECD07DDC52E}"/>
              </pc2:cmMkLst>
            </pc226:cmChg>
            <pc226:cmChg xmlns:pc226="http://schemas.microsoft.com/office/powerpoint/2022/06/main/command" chg="mod">
              <pc226:chgData name="Chetley, Alex [PW]" userId="220469ea-24b4-4ec0-8b6a-c6adf5fd762e" providerId="ADAL" clId="{058B9373-E48E-4879-8505-1228454CA72D}" dt="2026-05-19T18:24:49.399" v="150" actId="20577"/>
              <pc2:cmMkLst xmlns:pc2="http://schemas.microsoft.com/office/powerpoint/2019/9/main/command">
                <pc:docMk/>
                <pc:sldMk cId="2786034163" sldId="895"/>
                <pc2:cmMk id="{BB72A472-5324-4B00-A3BE-27AF9143F082}"/>
              </pc2:cmMkLst>
            </pc226:cmChg>
            <pc226:cmChg xmlns:pc226="http://schemas.microsoft.com/office/powerpoint/2022/06/main/command" chg="mod">
              <pc226:chgData name="Chetley, Alex [PW]" userId="220469ea-24b4-4ec0-8b6a-c6adf5fd762e" providerId="ADAL" clId="{058B9373-E48E-4879-8505-1228454CA72D}" dt="2026-05-19T18:24:49.399" v="150" actId="20577"/>
              <pc2:cmMkLst xmlns:pc2="http://schemas.microsoft.com/office/powerpoint/2019/9/main/command">
                <pc:docMk/>
                <pc:sldMk cId="2786034163" sldId="895"/>
                <pc2:cmMk id="{F3CC7BFD-9356-444F-8C2E-91A5BC284C64}"/>
              </pc2:cmMkLst>
            </pc226:cmChg>
          </p:ext>
        </pc:extLst>
      </pc:sldChg>
      <pc:sldChg chg="modSp mod">
        <pc:chgData name="Chetley, Alex [PW]" userId="220469ea-24b4-4ec0-8b6a-c6adf5fd762e" providerId="ADAL" clId="{058B9373-E48E-4879-8505-1228454CA72D}" dt="2026-05-19T18:40:01.012" v="151" actId="6549"/>
        <pc:sldMkLst>
          <pc:docMk/>
          <pc:sldMk cId="4108456793" sldId="901"/>
        </pc:sldMkLst>
        <pc:spChg chg="mod">
          <ac:chgData name="Chetley, Alex [PW]" userId="220469ea-24b4-4ec0-8b6a-c6adf5fd762e" providerId="ADAL" clId="{058B9373-E48E-4879-8505-1228454CA72D}" dt="2026-05-19T18:40:01.012" v="151" actId="6549"/>
          <ac:spMkLst>
            <pc:docMk/>
            <pc:sldMk cId="4108456793" sldId="901"/>
            <ac:spMk id="2" creationId="{4D1705AE-4942-16DC-64B0-1C2A9D0BF0E0}"/>
          </ac:spMkLst>
        </pc:spChg>
      </pc:sldChg>
      <pc:sldChg chg="modSp mod">
        <pc:chgData name="Chetley, Alex [PW]" userId="220469ea-24b4-4ec0-8b6a-c6adf5fd762e" providerId="ADAL" clId="{058B9373-E48E-4879-8505-1228454CA72D}" dt="2026-05-19T17:57:06.284" v="119" actId="20577"/>
        <pc:sldMkLst>
          <pc:docMk/>
          <pc:sldMk cId="190085146" sldId="904"/>
        </pc:sldMkLst>
        <pc:spChg chg="mod">
          <ac:chgData name="Chetley, Alex [PW]" userId="220469ea-24b4-4ec0-8b6a-c6adf5fd762e" providerId="ADAL" clId="{058B9373-E48E-4879-8505-1228454CA72D}" dt="2026-05-19T17:57:06.284" v="119" actId="20577"/>
          <ac:spMkLst>
            <pc:docMk/>
            <pc:sldMk cId="190085146" sldId="904"/>
            <ac:spMk id="4" creationId="{466C4BFC-132F-0E01-8698-CFC1944152F7}"/>
          </ac:spMkLst>
        </pc:spChg>
      </pc:sldChg>
      <pc:sldChg chg="del">
        <pc:chgData name="Chetley, Alex [PW]" userId="220469ea-24b4-4ec0-8b6a-c6adf5fd762e" providerId="ADAL" clId="{058B9373-E48E-4879-8505-1228454CA72D}" dt="2026-05-19T17:57:10.384" v="120" actId="2696"/>
        <pc:sldMkLst>
          <pc:docMk/>
          <pc:sldMk cId="3590205726" sldId="907"/>
        </pc:sldMkLst>
      </pc:sldChg>
    </pc:docChg>
  </pc:docChgLst>
  <pc:docChgLst>
    <pc:chgData name="Narasimhalu, Venki [PW]" userId="828a1ff8-8595-40b5-a67b-293af06681be" providerId="ADAL" clId="{DD65468C-0A73-45A4-93B1-A0170E3242D8}"/>
    <pc:docChg chg="modSld">
      <pc:chgData name="Narasimhalu, Venki [PW]" userId="828a1ff8-8595-40b5-a67b-293af06681be" providerId="ADAL" clId="{DD65468C-0A73-45A4-93B1-A0170E3242D8}" dt="2026-05-19T18:31:01.239" v="14" actId="20577"/>
      <pc:docMkLst>
        <pc:docMk/>
      </pc:docMkLst>
      <pc:sldChg chg="modNotesTx">
        <pc:chgData name="Narasimhalu, Venki [PW]" userId="828a1ff8-8595-40b5-a67b-293af06681be" providerId="ADAL" clId="{DD65468C-0A73-45A4-93B1-A0170E3242D8}" dt="2026-05-19T18:31:01.239" v="14" actId="20577"/>
        <pc:sldMkLst>
          <pc:docMk/>
          <pc:sldMk cId="799532759" sldId="903"/>
        </pc:sldMkLst>
      </pc:sldChg>
    </pc:docChg>
  </pc:docChgLst>
  <pc:docChgLst>
    <pc:chgData name="Couch, Ashley [PW]" userId="56121a0d-a6fb-4a89-9c4d-958717b9f7da" providerId="ADAL" clId="{B5D63361-97AF-417A-8EB3-77FB99F41087}"/>
    <pc:docChg chg="undo custSel addSld modSld">
      <pc:chgData name="Couch, Ashley [PW]" userId="56121a0d-a6fb-4a89-9c4d-958717b9f7da" providerId="ADAL" clId="{B5D63361-97AF-417A-8EB3-77FB99F41087}" dt="2026-05-20T01:04:03.929" v="167" actId="12"/>
      <pc:docMkLst>
        <pc:docMk/>
      </pc:docMkLst>
      <pc:sldChg chg="modSp mod">
        <pc:chgData name="Couch, Ashley [PW]" userId="56121a0d-a6fb-4a89-9c4d-958717b9f7da" providerId="ADAL" clId="{B5D63361-97AF-417A-8EB3-77FB99F41087}" dt="2026-05-19T11:54:12.351" v="7" actId="12788"/>
        <pc:sldMkLst>
          <pc:docMk/>
          <pc:sldMk cId="3624522360" sldId="668"/>
        </pc:sldMkLst>
        <pc:picChg chg="mod">
          <ac:chgData name="Couch, Ashley [PW]" userId="56121a0d-a6fb-4a89-9c4d-958717b9f7da" providerId="ADAL" clId="{B5D63361-97AF-417A-8EB3-77FB99F41087}" dt="2026-05-19T11:54:12.351" v="7" actId="12788"/>
          <ac:picMkLst>
            <pc:docMk/>
            <pc:sldMk cId="3624522360" sldId="668"/>
            <ac:picMk id="5" creationId="{446A56F5-6FB5-EBC2-539E-EB0C5EE2042C}"/>
          </ac:picMkLst>
        </pc:picChg>
      </pc:sldChg>
      <pc:sldChg chg="modSp mod modCm">
        <pc:chgData name="Couch, Ashley [PW]" userId="56121a0d-a6fb-4a89-9c4d-958717b9f7da" providerId="ADAL" clId="{B5D63361-97AF-417A-8EB3-77FB99F41087}" dt="2026-05-19T20:02:13.480" v="19" actId="6549"/>
        <pc:sldMkLst>
          <pc:docMk/>
          <pc:sldMk cId="799532759" sldId="903"/>
        </pc:sldMkLst>
        <pc:spChg chg="mod">
          <ac:chgData name="Couch, Ashley [PW]" userId="56121a0d-a6fb-4a89-9c4d-958717b9f7da" providerId="ADAL" clId="{B5D63361-97AF-417A-8EB3-77FB99F41087}" dt="2026-05-19T20:02:13.480" v="19" actId="6549"/>
          <ac:spMkLst>
            <pc:docMk/>
            <pc:sldMk cId="799532759" sldId="903"/>
            <ac:spMk id="2" creationId="{BC9658B9-B7B1-A1C1-BA55-247BF1BA15D4}"/>
          </ac:spMkLst>
        </pc:spChg>
        <pc:spChg chg="mod">
          <ac:chgData name="Couch, Ashley [PW]" userId="56121a0d-a6fb-4a89-9c4d-958717b9f7da" providerId="ADAL" clId="{B5D63361-97AF-417A-8EB3-77FB99F41087}" dt="2026-05-19T17:47:21.694" v="12" actId="6549"/>
          <ac:spMkLst>
            <pc:docMk/>
            <pc:sldMk cId="799532759" sldId="903"/>
            <ac:spMk id="3" creationId="{FF65F196-8A42-E456-A401-B6F44B11654A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ouch, Ashley [PW]" userId="56121a0d-a6fb-4a89-9c4d-958717b9f7da" providerId="ADAL" clId="{B5D63361-97AF-417A-8EB3-77FB99F41087}" dt="2026-05-19T17:47:21.694" v="12" actId="6549"/>
              <pc2:cmMkLst xmlns:pc2="http://schemas.microsoft.com/office/powerpoint/2019/9/main/command">
                <pc:docMk/>
                <pc:sldMk cId="799532759" sldId="903"/>
                <pc2:cmMk id="{FE1484B5-E178-4AB7-AF55-F71BF042DF98}"/>
              </pc2:cmMkLst>
            </pc226:cmChg>
          </p:ext>
        </pc:extLst>
      </pc:sldChg>
      <pc:sldChg chg="modSp mod">
        <pc:chgData name="Couch, Ashley [PW]" userId="56121a0d-a6fb-4a89-9c4d-958717b9f7da" providerId="ADAL" clId="{B5D63361-97AF-417A-8EB3-77FB99F41087}" dt="2026-05-20T01:04:03.929" v="167" actId="12"/>
        <pc:sldMkLst>
          <pc:docMk/>
          <pc:sldMk cId="190085146" sldId="904"/>
        </pc:sldMkLst>
        <pc:spChg chg="mod">
          <ac:chgData name="Couch, Ashley [PW]" userId="56121a0d-a6fb-4a89-9c4d-958717b9f7da" providerId="ADAL" clId="{B5D63361-97AF-417A-8EB3-77FB99F41087}" dt="2026-05-19T20:12:30.596" v="165" actId="1035"/>
          <ac:spMkLst>
            <pc:docMk/>
            <pc:sldMk cId="190085146" sldId="904"/>
            <ac:spMk id="3" creationId="{8C1C4DD1-C821-B800-93C6-01EBBA72282B}"/>
          </ac:spMkLst>
        </pc:spChg>
        <pc:spChg chg="mod">
          <ac:chgData name="Couch, Ashley [PW]" userId="56121a0d-a6fb-4a89-9c4d-958717b9f7da" providerId="ADAL" clId="{B5D63361-97AF-417A-8EB3-77FB99F41087}" dt="2026-05-20T01:04:03.929" v="167" actId="12"/>
          <ac:spMkLst>
            <pc:docMk/>
            <pc:sldMk cId="190085146" sldId="904"/>
            <ac:spMk id="4" creationId="{466C4BFC-132F-0E01-8698-CFC1944152F7}"/>
          </ac:spMkLst>
        </pc:spChg>
      </pc:sldChg>
      <pc:sldChg chg="add">
        <pc:chgData name="Couch, Ashley [PW]" userId="56121a0d-a6fb-4a89-9c4d-958717b9f7da" providerId="ADAL" clId="{B5D63361-97AF-417A-8EB3-77FB99F41087}" dt="2026-05-19T17:46:44.318" v="8" actId="2890"/>
        <pc:sldMkLst>
          <pc:docMk/>
          <pc:sldMk cId="2592323694" sldId="908"/>
        </pc:sldMkLst>
      </pc:sldChg>
    </pc:docChg>
  </pc:docChgLst>
</pc:chgInfo>
</file>

<file path=ppt/comments/modernComment_37F_A60F81F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7CBFC20-50EC-4FDA-AFD7-1ECD07DDC52E}" authorId="{EE4D704C-597D-2A91-E2A7-062F87AA3127}" created="2026-05-19T07:54:48.748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786034163" sldId="895"/>
      <ac:spMk id="2" creationId="{F395A464-8B5D-1D5A-AC2A-AB9F5A4296B3}"/>
      <ac:txMk cp="150">
        <ac:context len="308" hash="917953701"/>
      </ac:txMk>
    </ac:txMkLst>
    <p188:pos x="7496503" y="2154621"/>
    <p188:txBody>
      <a:bodyPr/>
      <a:lstStyle/>
      <a:p>
        <a:r>
          <a:rPr lang="en-US"/>
          <a:t>There is no $10k minimum acreage fee in the Tracy Subbasin in the formula used to apportion dues to the 6 GSAs.  Therefore, why did we base the formula used to apportion dues to the parcels using a different methodology?</a:t>
        </a:r>
      </a:p>
    </p188:txBody>
  </p188:cm>
  <p188:cm id="{BB72A472-5324-4B00-A3BE-27AF9143F082}" authorId="{EE4D704C-597D-2A91-E2A7-062F87AA3127}" created="2026-05-19T08:07:21.45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786034163" sldId="895"/>
      <ac:spMk id="2" creationId="{F395A464-8B5D-1D5A-AC2A-AB9F5A4296B3}"/>
      <ac:txMk cp="207" len="13">
        <ac:context len="308" hash="917953701"/>
      </ac:txMk>
    </ac:txMkLst>
    <p188:pos x="6161690" y="3069021"/>
    <p188:txBody>
      <a:bodyPr/>
      <a:lstStyle/>
      <a:p>
        <a:r>
          <a:rPr lang="en-US"/>
          <a:t>If we are mirroring the dues apportionment formula and applying it to individual parcels, this should be 20%, not a base cost recovery of $10k.</a:t>
        </a:r>
      </a:p>
    </p188:txBody>
  </p188:cm>
  <p188:cm id="{F3CC7BFD-9356-444F-8C2E-91A5BC284C64}" authorId="{EE4D704C-597D-2A91-E2A7-062F87AA3127}" created="2026-05-19T08:08:01.919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786034163" sldId="895"/>
      <ac:spMk id="2" creationId="{F395A464-8B5D-1D5A-AC2A-AB9F5A4296B3}"/>
      <ac:txMk cp="207" len="13">
        <ac:context len="308" hash="917953701"/>
      </ac:txMk>
    </ac:txMkLst>
    <p188:pos x="6161690" y="3069021"/>
    <p188:txBody>
      <a:bodyPr/>
      <a:lstStyle/>
      <a:p>
        <a:r>
          <a:rPr lang="en-US"/>
          <a:t>If we are mirroring the dues apportionment formula and applying it to individual parcels, this should be 20%, not 40%.</a:t>
        </a:r>
      </a:p>
    </p188:txBody>
  </p188:cm>
</p188:cmLst>
</file>

<file path=ppt/comments/modernComment_380_DFD0485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01B0E077-7110-4F90-8E30-84669F0F480D}" authorId="{EE4D704C-597D-2A91-E2A7-062F87AA3127}" created="2026-05-19T07:43:13.935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34685573" sldId="896"/>
      <ac:spMk id="2" creationId="{1844391E-7942-B931-2CEB-B5E8ED0D49D2}"/>
      <ac:txMk cp="119" len="27">
        <ac:context len="266" hash="1738920400"/>
      </ac:txMk>
    </ac:txMkLst>
    <p188:pos x="7116817" y="2459173"/>
    <p188:txBody>
      <a:bodyPr/>
      <a:lstStyle/>
      <a:p>
        <a:r>
          <a:rPr lang="en-US"/>
          <a:t>There is no $10k minimum Tracy dues.</a:t>
        </a:r>
      </a:p>
    </p188:txBody>
  </p188:cm>
</p188:cmLst>
</file>

<file path=ppt/comments/modernComment_383_53815C8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FBA584F-F757-4218-AFD6-6911C9B574F6}" authorId="{EE4D704C-597D-2A91-E2A7-062F87AA3127}" created="2026-05-19T08:09:22.971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400986755" sldId="899"/>
      <ac:spMk id="2" creationId="{09532B08-9CFC-EDA8-8888-5B283AAAE155}"/>
      <ac:txMk cp="38" len="23">
        <ac:context len="331" hash="3737147144"/>
      </ac:txMk>
    </ac:txMkLst>
    <p188:pos x="10583917" y="294290"/>
    <p188:txBody>
      <a:bodyPr/>
      <a:lstStyle/>
      <a:p>
        <a:r>
          <a:rPr lang="en-US"/>
          <a:t>If we are mirroring the dues apportionment methodology and applying it to individual parcels, this should be 20%, not 40%.</a:t>
        </a:r>
      </a:p>
    </p188:txBody>
  </p188:cm>
</p188:cmLst>
</file>

<file path=ppt/comments/modernComment_387_2FA7E6D7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E1484B5-E178-4AB7-AF55-F71BF042DF98}" authorId="{EE4D704C-597D-2A91-E2A7-062F87AA3127}" created="2026-05-19T09:23:11.70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799532759" sldId="903"/>
      <ac:spMk id="3" creationId="{FF65F196-8A42-E456-A401-B6F44B11654A}"/>
      <ac:txMk cp="62" len="10">
        <ac:context len="73" hash="4156502183"/>
      </ac:txMk>
    </ac:txMkLst>
    <p188:pos x="7162800" y="1319660"/>
    <p188:txBody>
      <a:bodyPr/>
      <a:lstStyle/>
      <a:p>
        <a:r>
          <a:rPr lang="en-US"/>
          <a:t>Neither the report nor the presentation provide any proposed regulatory fee example calculations for the Delta MA.  I suggest we develop several examples in the Delta MA in both the report and the presentation, please.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3AB51621-690C-4A3F-89DF-A63F9F011564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357FFA5A-5B3A-4636-8971-523440418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36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7231"/>
          </a:xfrm>
          <a:prstGeom prst="rect">
            <a:avLst/>
          </a:prstGeom>
        </p:spPr>
        <p:txBody>
          <a:bodyPr vert="horz" lIns="93360" tIns="46680" rIns="93360" bIns="46680" rtlCol="0"/>
          <a:lstStyle>
            <a:lvl1pPr algn="r">
              <a:defRPr sz="1200"/>
            </a:lvl1pPr>
          </a:lstStyle>
          <a:p>
            <a:fld id="{3347A200-BCBE-4E38-8F30-4AEB6F9D0565}" type="datetimeFigureOut">
              <a:rPr lang="en-US" smtClean="0"/>
              <a:t>5/19/2026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60" tIns="46680" rIns="93360" bIns="4668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60" tIns="46680" rIns="93360" bIns="4668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</p:spPr>
        <p:txBody>
          <a:bodyPr vert="horz" lIns="93360" tIns="46680" rIns="93360" bIns="46680" rtlCol="0" anchor="b"/>
          <a:lstStyle>
            <a:lvl1pPr algn="r">
              <a:defRPr sz="1200"/>
            </a:lvl1pPr>
          </a:lstStyle>
          <a:p>
            <a:fld id="{1175C21F-68E8-4A22-BBF5-9CD63F183B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838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C21061-8DE4-4068-B28A-4EA57112C19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6585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54E4B-C14C-9D70-B571-62E33648AC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E4ACE6-1F4F-890A-035C-8037F36059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E49A53D-B89B-915F-6A83-D418DFCC69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4E842-8B6A-FA45-3BD0-F6CB2BFBBC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350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73AC67-EBDB-F36A-1E44-2DF5AD1B3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3ECEA99-A7D4-A831-93C1-D7BB52673C0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B9CA65-D225-8D8B-1DEF-7736C29E0C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AA52C1-0533-E98A-7374-601E344AC1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153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5F6469-7924-26F0-2AD5-75AB45ED3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D009BA-4B27-5A7F-7998-62C1823384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77B95E-76DE-0531-CD46-82EF1990E0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Table 5B from the Rpt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64B52A-7D8A-7C6D-6459-C113A82111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158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AF14F-BF40-8B01-7559-2C373FD44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F9AF1E-D05B-6E1A-39E9-2FABE769BF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2D47C9-1C27-E1CD-B776-F548B9FA85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B96852-B10D-CC7D-8F24-FCECD7CA86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3157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AD9BE-676E-955A-56AB-3D41B7A903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998F1F9-3A91-0441-51B1-24C70B1713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0EB7E8-208B-BB65-CE35-126B9EC73F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A3EF47-531C-4A4D-AE9F-F20436195F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53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54F5F7-C482-B6E1-2A99-F22F4BADAB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8BC2CDC-A381-1447-407C-9C860F2492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838DAA-A949-5398-935C-2122CC7951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ea typeface="Calibri"/>
                <a:cs typeface="Calibri"/>
              </a:rPr>
              <a:t>Table 4B, $0.24/Ac; for 50 ac -$12. 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Table 3B Commercial 29 parcels; Rural Residential 20 parcels, Multi-family Residential parcel 1;  </a:t>
            </a:r>
          </a:p>
          <a:p>
            <a:endParaRPr lang="en-US">
              <a:ea typeface="Calibri"/>
              <a:cs typeface="Calibri"/>
            </a:endParaRPr>
          </a:p>
          <a:p>
            <a:r>
              <a:rPr lang="en-US">
                <a:ea typeface="Calibri"/>
                <a:cs typeface="Calibri"/>
              </a:rPr>
              <a:t>Table 5B Commercial $53/29: ~$2; $41/21:~$2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AE8D48-20C4-7B8C-EE30-923B2BFCB0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470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178488-EB9B-AB4D-5FFE-DB018D3FF8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9A9D29-D880-2BC0-CC17-9EB69248BF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422FFC-9E48-80C5-B9D2-625ABBAF09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FA3BB2-213E-9038-5A8B-07DF239656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701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806F55-1884-E1F0-C1B4-F7D248D32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BDAA3C3-642E-3E79-6F25-66DAC0708B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F91DC3-BFE1-C403-A263-90E2259078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601E7-919F-6FE8-4638-5A4F558D9D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177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A7DCD-33FB-32D0-95BD-3582C4349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513FA3-F314-AF04-D3A6-88E28A7F9A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2DAA027-970F-FDFF-4C69-FA1CA0C10F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F73CCC-25BF-D50A-1CD0-6C528DF97F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099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AF69A-9EE0-7EF7-5209-EE525F17B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597874D-CEEE-8F6E-B2FD-EF006322D5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D47183-37E8-BB78-AAD4-F1E2F34D30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B0C2B5-7624-F616-9D73-8E904BD5C9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97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84ADD3-93E3-E5C6-DD5F-F9F27FA83A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4E9484-A34C-E29F-6921-54E8FF4284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8A114E-7E57-872C-79BE-9AEBB64193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FBB410-8322-B7A2-7A36-E4F9F4A8BD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493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FE99BD-8E7F-345C-7466-F79998FE8E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1CEA1E-D3E6-9FFF-EEC3-A950F73CA3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CF0E5D-E54E-246E-0471-6023484FCE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1000" b="0" kern="1200">
                <a:solidFill>
                  <a:srgbClr val="4C837A"/>
                </a:solidFill>
                <a:latin typeface="+mn-lt"/>
                <a:ea typeface="+mn-ea"/>
                <a:cs typeface="+mn-cs"/>
              </a:rPr>
              <a:t>Fee must qualify as regulatory fee (not a tax)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1000" b="0" kern="1200">
                <a:solidFill>
                  <a:srgbClr val="4C837A"/>
                </a:solidFill>
                <a:latin typeface="+mn-lt"/>
                <a:ea typeface="+mn-ea"/>
                <a:cs typeface="+mn-cs"/>
              </a:rPr>
              <a:t>Must not exceed reasonable cost of providing service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1000" b="0" kern="1200">
                <a:solidFill>
                  <a:srgbClr val="4C837A"/>
                </a:solidFill>
                <a:latin typeface="+mn-lt"/>
                <a:ea typeface="+mn-ea"/>
                <a:cs typeface="+mn-cs"/>
              </a:rPr>
              <a:t>Must have nexus between cost and benefit/burden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1000" b="0" kern="1200">
                <a:solidFill>
                  <a:srgbClr val="4C837A"/>
                </a:solidFill>
                <a:latin typeface="+mn-lt"/>
                <a:ea typeface="+mn-ea"/>
                <a:cs typeface="+mn-cs"/>
              </a:rPr>
              <a:t>Authorized under Water Code §10730(a) for groundwater sustainability programs</a:t>
            </a:r>
          </a:p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C1B708-DD0C-B4C1-E29A-80E46DAA40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6608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82F4E0-1134-1BCB-46F5-610926ED5A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56A55E-9581-CB3D-1019-49C228618A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156D09-E97C-E2FC-F5BE-732F04C50E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268BD7-DF22-DC02-3ED9-AE161C5BBBB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517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FD22B-C892-7170-9DE3-B70D144EFB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0F6801-78B7-D88F-55CD-70ECAC47EB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6FB615-8617-A278-3F3A-65108DB9F1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9C13F1-FDDB-3705-0F08-1426648B83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697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A05AAA-B98F-960B-2268-AEF7D0E4C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B87E7CD-39A9-75EF-072D-1CE2952F2D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29E3C7-562A-E7C3-4DCD-D09A59AB28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E24A3-A1FC-ABE2-E966-D5F5DB7392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976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AB6DFB-5DBE-205F-A09C-F7B5988CF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71DFB9-D32B-0B7B-E2B2-342BBB7EC3E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20F94C-7C5F-F693-B326-35220B030E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F37C6F-CBAD-25FF-C77F-A7BDE8FCE7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3069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1A4E84-B153-3B20-28C8-AF4251A56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138066E-9681-0C6C-CAD5-D394E56109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8000" cy="314325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CC189F-9734-AB1A-8E41-5427D32B49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7322B0-5AFE-A327-BAFA-BF7D508FAF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75C21F-68E8-4A22-BBF5-9CD63F183B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904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832104"/>
            <a:ext cx="102108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636776"/>
            <a:ext cx="10210800" cy="4742506"/>
          </a:xfrm>
        </p:spPr>
        <p:txBody>
          <a:bodyPr wrap="square" lIns="0" tIns="0" rIns="0" bIns="0">
            <a:normAutofit/>
          </a:bodyPr>
          <a:lstStyle>
            <a:lvl1pPr marL="257175" indent="-257175">
              <a:buFont typeface="Arial" panose="020B0604020202020204" pitchFamily="34" charset="0"/>
              <a:buChar char="•"/>
              <a:defRPr sz="2000"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We can’t completely avoid bullet points</a:t>
            </a:r>
          </a:p>
          <a:p>
            <a:pPr lvl="0"/>
            <a:r>
              <a:rPr lang="en-US"/>
              <a:t>So if we must use them, this is the layout to use</a:t>
            </a:r>
          </a:p>
          <a:p>
            <a:pPr lvl="0"/>
            <a:r>
              <a:rPr lang="en-US"/>
              <a:t>Keep them brief </a:t>
            </a:r>
          </a:p>
          <a:p>
            <a:pPr lvl="0"/>
            <a:r>
              <a:rPr lang="en-US"/>
              <a:t>We want the audience to watch/listen to you, </a:t>
            </a:r>
            <a:br>
              <a:rPr lang="en-US"/>
            </a:br>
            <a:r>
              <a:rPr lang="en-US"/>
              <a:t>not read the screen</a:t>
            </a:r>
          </a:p>
          <a:p>
            <a:pPr lvl="0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C2C652-C020-4B3A-A0B5-111ADFB9C4C6}"/>
              </a:ext>
            </a:extLst>
          </p:cNvPr>
          <p:cNvSpPr/>
          <p:nvPr userDrawn="1"/>
        </p:nvSpPr>
        <p:spPr>
          <a:xfrm>
            <a:off x="0" y="6379282"/>
            <a:ext cx="12192000" cy="478718"/>
          </a:xfrm>
          <a:prstGeom prst="rect">
            <a:avLst/>
          </a:prstGeom>
          <a:solidFill>
            <a:srgbClr val="04253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0E5107-CC59-4CF4-A7E5-DAB25E0A08AD}"/>
              </a:ext>
            </a:extLst>
          </p:cNvPr>
          <p:cNvSpPr txBox="1"/>
          <p:nvPr userDrawn="1"/>
        </p:nvSpPr>
        <p:spPr>
          <a:xfrm>
            <a:off x="9042400" y="6433975"/>
            <a:ext cx="497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>
                <a:solidFill>
                  <a:srgbClr val="E1DDBF"/>
                </a:solidFill>
                <a:latin typeface="Arial Black" panose="020B0A04020102020204" pitchFamily="34" charset="0"/>
              </a:rPr>
              <a:t>Tracy Subbasin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63A81E-01B4-3512-B1DD-EA2CD24786F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6159359"/>
            <a:ext cx="1536325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57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4E7608-4768-1F35-CA4B-D43439186E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6159359"/>
            <a:ext cx="1536325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77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13CFEE-DD86-EAE1-9B32-40840F9EBD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6159359"/>
            <a:ext cx="1536325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6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0126904" y="6477004"/>
            <a:ext cx="184730" cy="30777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rebuchet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endParaRPr kumimoji="1" lang="en-US" sz="1400" b="1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07433" y="4076028"/>
            <a:ext cx="7026643" cy="532750"/>
          </a:xfrm>
          <a:prstGeom prst="rect">
            <a:avLst/>
          </a:prstGeom>
          <a:ln w="12700" cap="sq"/>
        </p:spPr>
        <p:txBody>
          <a:bodyPr wrap="square" lIns="91440" tIns="45720" rIns="91440" bIns="45720"/>
          <a:lstStyle>
            <a:lvl1pPr algn="l">
              <a:defRPr>
                <a:solidFill>
                  <a:srgbClr val="4F868E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17167" y="4612098"/>
            <a:ext cx="5341391" cy="471097"/>
          </a:xfrm>
          <a:prstGeom prst="rect">
            <a:avLst/>
          </a:prstGeom>
          <a:ln w="12700" cap="sq"/>
        </p:spPr>
        <p:txBody>
          <a:bodyPr lIns="91440" tIns="45720" rIns="91440" bIns="45720"/>
          <a:lstStyle>
            <a:lvl1pPr marL="0" indent="0" algn="l">
              <a:buClr>
                <a:schemeClr val="bg2"/>
              </a:buClr>
              <a:buFont typeface="Wingdings" pitchFamily="2" charset="2"/>
              <a:buNone/>
              <a:defRPr b="0"/>
            </a:lvl1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9" name="Straight Connector 8"/>
          <p:cNvCxnSpPr>
            <a:cxnSpLocks/>
          </p:cNvCxnSpPr>
          <p:nvPr userDrawn="1"/>
        </p:nvCxnSpPr>
        <p:spPr bwMode="auto">
          <a:xfrm>
            <a:off x="1524000" y="3908232"/>
            <a:ext cx="898598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DDB0349-B9EA-E6F5-3CC1-A60278C13B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6800" y="2303269"/>
            <a:ext cx="2833077" cy="13004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3B91F7-70A8-A6C7-E7E1-7F4397441F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77201" y="488731"/>
            <a:ext cx="3178810" cy="314321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E8AC48C-7757-BDD9-F2E1-049254A26E7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969" y="2221532"/>
            <a:ext cx="2125972" cy="1642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7378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336" y="692502"/>
            <a:ext cx="10871200" cy="609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3335" y="1381515"/>
            <a:ext cx="10871200" cy="466907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15470"/>
                </a:solidFill>
              </a:defRPr>
            </a:lvl1pPr>
            <a:lvl2pPr>
              <a:defRPr sz="18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C0F19C-7183-9839-CCE8-27C7BB7636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6159359"/>
            <a:ext cx="1536325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356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21E10-44E5-7350-9C63-F4DB9149B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 sz="3200" baseline="0"/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4F629F-8D54-013E-68AB-EED421F09E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6159359"/>
            <a:ext cx="1536325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33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_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390315" cy="6858000"/>
          </a:xfr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8AF35A-C7EA-997B-DA2B-A47B1E46463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6159359"/>
            <a:ext cx="1536325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242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848602" y="1524000"/>
            <a:ext cx="3238500" cy="800100"/>
          </a:xfrm>
          <a:solidFill>
            <a:srgbClr val="04253A"/>
          </a:solidFill>
        </p:spPr>
        <p:txBody>
          <a:bodyPr lIns="0" tIns="0" rIns="0" bIns="0" anchor="b">
            <a:noAutofit/>
          </a:bodyPr>
          <a:lstStyle>
            <a:lvl1pPr marL="0" indent="0" algn="ctr">
              <a:buNone/>
              <a:defRPr sz="3000">
                <a:solidFill>
                  <a:srgbClr val="E1DDBF"/>
                </a:solidFill>
                <a:latin typeface="+mj-lt"/>
              </a:defRPr>
            </a:lvl1pPr>
          </a:lstStyle>
          <a:p>
            <a:pPr lvl="0"/>
            <a:r>
              <a:rPr lang="en-US"/>
              <a:t>Agenda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7848602" y="2590800"/>
            <a:ext cx="3238500" cy="2819400"/>
          </a:xfrm>
          <a:solidFill>
            <a:srgbClr val="04253A"/>
          </a:solidFill>
        </p:spPr>
        <p:txBody>
          <a:bodyPr>
            <a:noAutofit/>
          </a:bodyPr>
          <a:lstStyle>
            <a:lvl1pPr marL="300038" indent="-300038">
              <a:buFont typeface="+mj-lt"/>
              <a:buAutoNum type="arabicPeriod"/>
              <a:defRPr sz="1500">
                <a:solidFill>
                  <a:srgbClr val="E1DDBF"/>
                </a:solidFill>
              </a:defRPr>
            </a:lvl1pPr>
          </a:lstStyle>
          <a:p>
            <a:pPr lvl="0"/>
            <a:r>
              <a:rPr lang="en-US"/>
              <a:t>Section title one basic charts and graphs</a:t>
            </a:r>
          </a:p>
          <a:p>
            <a:pPr lvl="0"/>
            <a:r>
              <a:rPr lang="en-US"/>
              <a:t>Section title two bullet points and images</a:t>
            </a:r>
          </a:p>
          <a:p>
            <a:pPr lvl="0"/>
            <a:r>
              <a:rPr lang="en-US"/>
              <a:t>Section title three</a:t>
            </a:r>
          </a:p>
          <a:p>
            <a:pPr lvl="0"/>
            <a:r>
              <a:rPr lang="en-US"/>
              <a:t>Section title four</a:t>
            </a:r>
          </a:p>
          <a:p>
            <a:pPr lvl="0"/>
            <a:r>
              <a:rPr lang="en-US"/>
              <a:t>Section title five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D2D449-0EE3-AD82-7F24-4CA7C9A7CB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6159359"/>
            <a:ext cx="1536325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29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17600" y="5562600"/>
            <a:ext cx="10363200" cy="546212"/>
          </a:xfrm>
        </p:spPr>
        <p:txBody>
          <a:bodyPr anchor="b"/>
          <a:lstStyle>
            <a:lvl1pPr algn="l">
              <a:defRPr sz="3000" b="0" cap="none">
                <a:solidFill>
                  <a:srgbClr val="4C837A"/>
                </a:solidFill>
                <a:latin typeface="+mn-lt"/>
              </a:defRPr>
            </a:lvl1pPr>
          </a:lstStyle>
          <a:p>
            <a:r>
              <a:rPr lang="en-US"/>
              <a:t>Section Topic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17600" y="5029200"/>
            <a:ext cx="10363200" cy="444500"/>
          </a:xfrm>
        </p:spPr>
        <p:txBody>
          <a:bodyPr lIns="0" tIns="0" rIns="0" bIns="0" anchor="b"/>
          <a:lstStyle>
            <a:lvl1pPr marL="0" indent="0">
              <a:buNone/>
              <a:defRPr sz="1500" baseline="0">
                <a:solidFill>
                  <a:srgbClr val="E1DDBF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Section Title (optional)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5F4B1C-7416-B999-C8FD-0C8C54354D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6159359"/>
            <a:ext cx="1536325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451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832104"/>
            <a:ext cx="9042400" cy="563562"/>
          </a:xfrm>
        </p:spPr>
        <p:txBody>
          <a:bodyPr lIns="0" tIns="0" rIns="0" bIns="0">
            <a:normAutofit/>
          </a:bodyPr>
          <a:lstStyle>
            <a:lvl1pPr>
              <a:defRPr sz="3000">
                <a:solidFill>
                  <a:srgbClr val="ED7000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38400" y="1640193"/>
            <a:ext cx="9042400" cy="4525963"/>
          </a:xfrm>
        </p:spPr>
        <p:txBody>
          <a:bodyPr lIns="0" tIns="0" rIns="0" bIns="0">
            <a:normAutofit/>
          </a:bodyPr>
          <a:lstStyle>
            <a:lvl1pPr>
              <a:defRPr sz="2000">
                <a:solidFill>
                  <a:srgbClr val="222222"/>
                </a:solidFill>
              </a:defRPr>
            </a:lvl1pPr>
            <a:lvl2pPr marL="480060" indent="-214313">
              <a:buFont typeface="Arial" panose="020B0604020202020204" pitchFamily="34" charset="0"/>
              <a:buChar char="•"/>
              <a:defRPr sz="1500" baseline="0"/>
            </a:lvl2pPr>
            <a:lvl3pPr marL="688181" indent="-214313">
              <a:buSzPct val="100000"/>
              <a:buFont typeface="Century Gothic" panose="020B0502020202020204" pitchFamily="34" charset="0"/>
              <a:buChar char="◦"/>
              <a:defRPr sz="1350"/>
            </a:lvl3pPr>
          </a:lstStyle>
          <a:p>
            <a:pPr lvl="0"/>
            <a:r>
              <a:rPr lang="en-US"/>
              <a:t>We can’t completely avoid bullet points</a:t>
            </a:r>
          </a:p>
          <a:p>
            <a:pPr lvl="0"/>
            <a:r>
              <a:rPr lang="en-US"/>
              <a:t>So if we must use them, this is the layout to use</a:t>
            </a:r>
          </a:p>
          <a:p>
            <a:pPr lvl="0"/>
            <a:r>
              <a:rPr lang="en-US"/>
              <a:t>Keep them brief and supportive of what you’re saying</a:t>
            </a:r>
          </a:p>
          <a:p>
            <a:pPr lvl="0"/>
            <a:r>
              <a:rPr lang="en-US"/>
              <a:t>We want the audience to watch/listen to you, </a:t>
            </a:r>
            <a:br>
              <a:rPr lang="en-US"/>
            </a:br>
            <a:r>
              <a:rPr lang="en-US"/>
              <a:t>not read the screen</a:t>
            </a:r>
          </a:p>
          <a:p>
            <a:pPr lvl="0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828800" cy="13716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90502" y="95250"/>
            <a:ext cx="1479273" cy="1181100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599082-A4E4-8298-D5EE-DED1A61B73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6159359"/>
            <a:ext cx="1536325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1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828800" cy="13716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438399" y="1636779"/>
            <a:ext cx="4364736" cy="4525963"/>
          </a:xfrm>
        </p:spPr>
        <p:txBody>
          <a:bodyPr lIns="0" tIns="0" rIns="0" bIns="0">
            <a:normAutofit/>
          </a:bodyPr>
          <a:lstStyle>
            <a:lvl1pPr marL="257175" indent="-257175">
              <a:buFont typeface="Arial" panose="020B0604020202020204" pitchFamily="34" charset="0"/>
              <a:buChar char="•"/>
              <a:defRPr sz="2000">
                <a:solidFill>
                  <a:srgbClr val="222222"/>
                </a:solidFill>
              </a:defRPr>
            </a:lvl1pPr>
            <a:lvl2pPr marL="480060" indent="-214313">
              <a:buFont typeface="Arial" panose="020B0604020202020204" pitchFamily="34" charset="0"/>
              <a:buChar char="•"/>
              <a:defRPr sz="1800" baseline="0">
                <a:solidFill>
                  <a:srgbClr val="222222"/>
                </a:solidFill>
              </a:defRPr>
            </a:lvl2pPr>
            <a:lvl3pPr marL="688181" indent="-214313">
              <a:buSzPct val="100000"/>
              <a:buFont typeface="Century Gothic" panose="020B0502020202020204" pitchFamily="34" charset="0"/>
              <a:buChar char="◦"/>
              <a:defRPr sz="1350"/>
            </a:lvl3pPr>
          </a:lstStyle>
          <a:p>
            <a:pPr lvl="0"/>
            <a:r>
              <a:rPr lang="en-US"/>
              <a:t>We can’t completely avoid bullet points</a:t>
            </a:r>
          </a:p>
          <a:p>
            <a:pPr lvl="0"/>
            <a:r>
              <a:rPr lang="en-US"/>
              <a:t>So if we must use them, this is the layout to use</a:t>
            </a:r>
          </a:p>
          <a:p>
            <a:pPr lvl="1"/>
            <a:r>
              <a:rPr lang="en-US"/>
              <a:t>Secondary bullet</a:t>
            </a:r>
          </a:p>
          <a:p>
            <a:pPr lvl="1"/>
            <a:r>
              <a:rPr lang="en-US"/>
              <a:t>Secondary bullet</a:t>
            </a:r>
          </a:p>
          <a:p>
            <a:pPr lvl="0"/>
            <a:r>
              <a:rPr lang="en-US"/>
              <a:t>Notice that there is no more than 5 bullet points on the slide.</a:t>
            </a:r>
          </a:p>
          <a:p>
            <a:pPr lvl="0"/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90502" y="95250"/>
            <a:ext cx="1479273" cy="1181100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00" y="1636779"/>
            <a:ext cx="4368800" cy="4525963"/>
          </a:xfrm>
        </p:spPr>
        <p:txBody>
          <a:bodyPr lIns="0" tIns="0" rIns="0" bIns="0">
            <a:normAutofit/>
          </a:bodyPr>
          <a:lstStyle>
            <a:lvl1pPr>
              <a:defRPr sz="2000">
                <a:solidFill>
                  <a:srgbClr val="222222"/>
                </a:solidFill>
              </a:defRPr>
            </a:lvl1pPr>
            <a:lvl2pPr>
              <a:defRPr sz="1600">
                <a:solidFill>
                  <a:srgbClr val="222222"/>
                </a:solidFill>
              </a:defRPr>
            </a:lvl2pPr>
          </a:lstStyle>
          <a:p>
            <a:pPr lvl="0"/>
            <a:r>
              <a:rPr lang="en-US"/>
              <a:t>Keep them brief and supportive of what you’re saying</a:t>
            </a:r>
          </a:p>
          <a:p>
            <a:pPr lvl="1"/>
            <a:r>
              <a:rPr lang="en-US"/>
              <a:t>Secondary bullet</a:t>
            </a:r>
          </a:p>
          <a:p>
            <a:pPr lvl="1"/>
            <a:r>
              <a:rPr lang="en-US"/>
              <a:t>Secondary bullet</a:t>
            </a:r>
          </a:p>
          <a:p>
            <a:pPr lvl="0"/>
            <a:r>
              <a:rPr lang="en-US"/>
              <a:t>We want the audience to watch/listen to you, </a:t>
            </a:r>
            <a:br>
              <a:rPr lang="en-US"/>
            </a:br>
            <a:r>
              <a:rPr lang="en-US"/>
              <a:t>not read the screen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830757"/>
            <a:ext cx="9042400" cy="563562"/>
          </a:xfrm>
        </p:spPr>
        <p:txBody>
          <a:bodyPr lIns="0" tIns="0" rIns="0" bIns="0">
            <a:normAutofit/>
          </a:bodyPr>
          <a:lstStyle>
            <a:lvl1pPr>
              <a:defRPr sz="3000">
                <a:solidFill>
                  <a:srgbClr val="ED7000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C490998-ADE9-5F3A-1805-67CE74CBD7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6159359"/>
            <a:ext cx="1536325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111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832104"/>
            <a:ext cx="9042400" cy="563562"/>
          </a:xfrm>
        </p:spPr>
        <p:txBody>
          <a:bodyPr lIns="0" tIns="0" rIns="0" bIns="0">
            <a:normAutofit/>
          </a:bodyPr>
          <a:lstStyle>
            <a:lvl1pPr>
              <a:defRPr sz="3000">
                <a:solidFill>
                  <a:srgbClr val="ED7000"/>
                </a:solidFill>
              </a:defRPr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828800" cy="1371600"/>
          </a:xfrm>
          <a:prstGeom prst="rect">
            <a:avLst/>
          </a:prstGeom>
          <a:solidFill>
            <a:srgbClr val="2222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90502" y="95250"/>
            <a:ext cx="1479273" cy="1181100"/>
          </a:xfr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EBCE86-5207-C8EB-4690-005370A32E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6159359"/>
            <a:ext cx="1536325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362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_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283200" y="832104"/>
            <a:ext cx="65278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283200" y="1636412"/>
            <a:ext cx="6527800" cy="4742506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2000"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/>
            <a:r>
              <a:rPr lang="en-US"/>
              <a:t>Short description. We want the audience to watch/listen to you, not read the screen.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1699783"/>
            <a:ext cx="4632960" cy="3474720"/>
          </a:xfr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19DF9E-8D12-7F71-F15F-7888CB297F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6159359"/>
            <a:ext cx="1536325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79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832104"/>
            <a:ext cx="1097280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Slide Title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636412"/>
            <a:ext cx="6400800" cy="4742506"/>
          </a:xfrm>
        </p:spPr>
        <p:txBody>
          <a:bodyPr wrap="square" lIns="0" tIns="0" rIns="0" bIns="0">
            <a:normAutofit/>
          </a:bodyPr>
          <a:lstStyle>
            <a:lvl1pPr marL="0" indent="0">
              <a:buNone/>
              <a:defRPr sz="2000" baseline="0"/>
            </a:lvl1pPr>
            <a:lvl2pPr marL="342900" indent="0">
              <a:buNone/>
              <a:defRPr/>
            </a:lvl2pPr>
            <a:lvl3pPr marL="685800" indent="0">
              <a:buNone/>
              <a:defRPr/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marL="0" indent="0">
              <a:buNone/>
            </a:pPr>
            <a:r>
              <a:rPr lang="en-US" sz="2000"/>
              <a:t>Short description or sentence can go here.</a:t>
            </a:r>
          </a:p>
          <a:p>
            <a:endParaRPr lang="en-US" sz="2000"/>
          </a:p>
          <a:p>
            <a:pPr marL="0" indent="0">
              <a:buNone/>
            </a:pPr>
            <a:r>
              <a:rPr lang="en-US" sz="2000">
                <a:solidFill>
                  <a:srgbClr val="ED7000"/>
                </a:solidFill>
              </a:rPr>
              <a:t>Subtitle</a:t>
            </a:r>
          </a:p>
          <a:p>
            <a:r>
              <a:rPr lang="en-US" sz="2000">
                <a:solidFill>
                  <a:srgbClr val="413E3D"/>
                </a:solidFill>
              </a:rPr>
              <a:t>We can’t completely avoid bullet points</a:t>
            </a:r>
          </a:p>
          <a:p>
            <a:r>
              <a:rPr lang="en-US" sz="2000">
                <a:solidFill>
                  <a:srgbClr val="413E3D"/>
                </a:solidFill>
              </a:rPr>
              <a:t>So if we must </a:t>
            </a:r>
            <a:r>
              <a:rPr lang="en-US" sz="2000"/>
              <a:t>use them, this is the layout </a:t>
            </a:r>
            <a:br>
              <a:rPr lang="en-US" sz="2000"/>
            </a:br>
            <a:r>
              <a:rPr lang="en-US" sz="2000"/>
              <a:t>to use</a:t>
            </a:r>
          </a:p>
          <a:p>
            <a:r>
              <a:rPr lang="en-US" sz="2000"/>
              <a:t>Notice that there is no more than 5 bullet points on the slide.</a:t>
            </a:r>
          </a:p>
          <a:p>
            <a:endParaRPr lang="en-US" sz="2000"/>
          </a:p>
          <a:p>
            <a:pPr marL="0" indent="0">
              <a:buNone/>
            </a:pPr>
            <a:r>
              <a:rPr lang="en-US" sz="2000">
                <a:solidFill>
                  <a:srgbClr val="ED7000"/>
                </a:solidFill>
              </a:rPr>
              <a:t>More Tips</a:t>
            </a:r>
          </a:p>
          <a:p>
            <a:r>
              <a:rPr lang="en-US" sz="2000"/>
              <a:t>Keep them brief and supportive of what you’re saying</a:t>
            </a:r>
          </a:p>
          <a:p>
            <a:r>
              <a:rPr lang="en-US" sz="2000"/>
              <a:t>We want the audience to watch/listen to you, not read the screen</a:t>
            </a: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7562441" y="1699783"/>
            <a:ext cx="4632960" cy="3474720"/>
          </a:xfrm>
        </p:spPr>
        <p:txBody>
          <a:bodyPr>
            <a:normAutofit/>
          </a:bodyPr>
          <a:lstStyle>
            <a:lvl1pPr marL="0" indent="0">
              <a:buNone/>
              <a:defRPr sz="1125"/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12DCDB-5C33-04E9-20E8-0C0A5872BE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9600" y="6159359"/>
            <a:ext cx="1536325" cy="6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27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10972800" cy="427038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9899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7" r:id="rId2"/>
    <p:sldLayoutId id="2147483662" r:id="rId3"/>
    <p:sldLayoutId id="2147483651" r:id="rId4"/>
    <p:sldLayoutId id="2147483650" r:id="rId5"/>
    <p:sldLayoutId id="2147483663" r:id="rId6"/>
    <p:sldLayoutId id="2147483654" r:id="rId7"/>
    <p:sldLayoutId id="2147483664" r:id="rId8"/>
    <p:sldLayoutId id="2147483666" r:id="rId9"/>
    <p:sldLayoutId id="2147483661" r:id="rId10"/>
    <p:sldLayoutId id="2147483655" r:id="rId11"/>
    <p:sldLayoutId id="2147483667" r:id="rId12"/>
    <p:sldLayoutId id="2147483668" r:id="rId13"/>
    <p:sldLayoutId id="2147483670" r:id="rId14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3000" kern="1200">
          <a:solidFill>
            <a:srgbClr val="4C837A"/>
          </a:solidFill>
          <a:latin typeface="+mn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ct val="20000"/>
        </a:spcBef>
        <a:buFontTx/>
        <a:buNone/>
        <a:defRPr sz="2000" kern="1200">
          <a:solidFill>
            <a:srgbClr val="222222"/>
          </a:solidFill>
          <a:latin typeface="Arabic Typesetting" panose="020B0604020202020204" pitchFamily="66" charset="-78"/>
          <a:ea typeface="+mn-ea"/>
          <a:cs typeface="Arabic Typesetting" panose="020B0604020202020204" pitchFamily="66" charset="-78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rgbClr val="222222"/>
          </a:solidFill>
          <a:latin typeface="Arabic Typesetting" panose="020B0604020202020204" pitchFamily="66" charset="-78"/>
          <a:ea typeface="+mn-ea"/>
          <a:cs typeface="Arabic Typesetting" panose="020B0604020202020204" pitchFamily="66" charset="-78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222222"/>
          </a:solidFill>
          <a:latin typeface="Arabic Typesetting" panose="020B0604020202020204" pitchFamily="66" charset="-78"/>
          <a:ea typeface="+mn-ea"/>
          <a:cs typeface="Arabic Typesetting" panose="020B0604020202020204" pitchFamily="66" charset="-78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383_53815C8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387_2FA7E6D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eth@larsenwurzel.co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37F_A60F81F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380_DFD048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962400"/>
            <a:ext cx="9144000" cy="2762693"/>
          </a:xfrm>
        </p:spPr>
        <p:txBody>
          <a:bodyPr anchor="t">
            <a:noAutofit/>
          </a:bodyPr>
          <a:lstStyle/>
          <a:p>
            <a:pPr algn="ctr">
              <a:spcBef>
                <a:spcPts val="1200"/>
              </a:spcBef>
            </a:pPr>
            <a:r>
              <a:rPr lang="en-US" sz="2800" b="1"/>
              <a:t>San Joaquin County</a:t>
            </a:r>
            <a:br>
              <a:rPr lang="en-US" sz="2800" b="1"/>
            </a:br>
            <a:r>
              <a:rPr lang="en-US" sz="2400" b="1"/>
              <a:t>GSA – Tracy Subbasin</a:t>
            </a:r>
            <a:br>
              <a:rPr lang="en-US" sz="2400" b="1"/>
            </a:br>
            <a:r>
              <a:rPr lang="en-US" sz="2400" b="1"/>
              <a:t>Advisory Water Commission Briefing</a:t>
            </a:r>
            <a:br>
              <a:rPr lang="en-US" sz="2400" b="1"/>
            </a:br>
            <a:r>
              <a:rPr lang="en-US" sz="2000"/>
              <a:t>May 20, 2026</a:t>
            </a:r>
            <a:br>
              <a:rPr lang="en-US" sz="800" b="1"/>
            </a:br>
            <a:br>
              <a:rPr lang="en-US" sz="1800" b="1"/>
            </a:br>
            <a:r>
              <a:rPr lang="en-US" sz="2800" b="1"/>
              <a:t>Proposed Regulatory Fee for SGMA Compliance </a:t>
            </a:r>
            <a:r>
              <a:rPr lang="en-US" sz="2400" b="1" i="1"/>
              <a:t>(Proposition 26)</a:t>
            </a:r>
            <a:endParaRPr lang="en-US" sz="2800" b="1" i="1">
              <a:solidFill>
                <a:srgbClr val="31547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6A56F5-6FB5-EBC2-539E-EB0C5EE20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5831" y="2057400"/>
            <a:ext cx="2220339" cy="170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522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A2AB47-84C1-7B39-0F83-3F51D48885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532B08-9CFC-EDA8-8888-5B283AAAE155}"/>
              </a:ext>
            </a:extLst>
          </p:cNvPr>
          <p:cNvSpPr txBox="1">
            <a:spLocks/>
          </p:cNvSpPr>
          <p:nvPr/>
        </p:nvSpPr>
        <p:spPr>
          <a:xfrm>
            <a:off x="609600" y="1524000"/>
            <a:ext cx="10972800" cy="44958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Represents population-related demand (40% of remaining budget)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Residential: persons per housing unit (PPHU) based on latest US Census Data for San Joaquin County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Non-residential: employees per 1,000 sq. ft.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Examples: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C837A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Residential: ~3.3 persons/unit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C837A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Commercial: ~2.2 employees/1000 sq. ft.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4C837A"/>
                </a:solidFill>
                <a:latin typeface="+mn-lt"/>
                <a:ea typeface="+mj-ea"/>
                <a:cs typeface="+mj-cs"/>
              </a:rPr>
              <a:t>FY 26/27 Rate: $9.66 per person equivalent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9C0B199-A5AF-1273-9DB6-BC2F73EE627F}"/>
              </a:ext>
            </a:extLst>
          </p:cNvPr>
          <p:cNvSpPr txBox="1">
            <a:spLocks/>
          </p:cNvSpPr>
          <p:nvPr/>
        </p:nvSpPr>
        <p:spPr>
          <a:xfrm>
            <a:off x="1524000" y="228600"/>
            <a:ext cx="9144000" cy="110682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360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County GSA in Tracy Subbasin</a:t>
            </a:r>
          </a:p>
          <a:p>
            <a:pPr algn="ctr"/>
            <a:r>
              <a:rPr lang="en-US" sz="320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Population Component </a:t>
            </a:r>
            <a:r>
              <a:rPr lang="en-US" sz="3200">
                <a:solidFill>
                  <a:srgbClr val="4C837A"/>
                </a:solidFill>
              </a:rPr>
              <a:t>(Non-Delta MA only)</a:t>
            </a:r>
            <a:endParaRPr lang="en-US" sz="3200">
              <a:solidFill>
                <a:srgbClr val="4C837A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0098675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F7BAE3-7A66-E3D8-3220-3CB6B8070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7BD0459-B58F-AC64-0330-B71C05B2D987}"/>
              </a:ext>
            </a:extLst>
          </p:cNvPr>
          <p:cNvSpPr txBox="1">
            <a:spLocks/>
          </p:cNvSpPr>
          <p:nvPr/>
        </p:nvSpPr>
        <p:spPr>
          <a:xfrm>
            <a:off x="1524000" y="340974"/>
            <a:ext cx="9144000" cy="110682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360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County GSA in Tracy Subbasin</a:t>
            </a:r>
          </a:p>
          <a:p>
            <a:pPr algn="ctr"/>
            <a:r>
              <a:rPr lang="en-US" sz="320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Special Handling for CSAs and MDs</a:t>
            </a:r>
          </a:p>
          <a:p>
            <a:pPr algn="ctr"/>
            <a:endParaRPr lang="en-US" sz="3200">
              <a:solidFill>
                <a:srgbClr val="4C837A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E575A64-4ED9-9323-2D62-7819E3FF4BFF}"/>
              </a:ext>
            </a:extLst>
          </p:cNvPr>
          <p:cNvSpPr txBox="1">
            <a:spLocks/>
          </p:cNvSpPr>
          <p:nvPr/>
        </p:nvSpPr>
        <p:spPr>
          <a:xfrm>
            <a:off x="914400" y="1607288"/>
            <a:ext cx="10668000" cy="441251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Parcels serviced by County Service Areas (CSAs) and Maintenance Districts (MDs) that pump groundwater are not billed individually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Fees calculated at District level due to centralized groundwater pumping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Uses actual measured pumping (5-year average)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Estimated population and acreage aggregated at District level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Ensures proportional allocation based on actual system use</a:t>
            </a:r>
          </a:p>
        </p:txBody>
      </p:sp>
    </p:spTree>
    <p:extLst>
      <p:ext uri="{BB962C8B-B14F-4D97-AF65-F5344CB8AC3E}">
        <p14:creationId xmlns:p14="http://schemas.microsoft.com/office/powerpoint/2010/main" val="413039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66C3E-7BFB-8A67-6195-93E5E219E1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C2927-B8DD-8FDD-70F7-9D1EC937EE55}"/>
              </a:ext>
            </a:extLst>
          </p:cNvPr>
          <p:cNvSpPr txBox="1">
            <a:spLocks/>
          </p:cNvSpPr>
          <p:nvPr/>
        </p:nvSpPr>
        <p:spPr>
          <a:xfrm>
            <a:off x="1206315" y="2350970"/>
            <a:ext cx="9779370" cy="3211629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Agricultural: $24,637 (99.6%)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Rural Residential: $39 (0.2%)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Multi Family Residential: $3 (0.0%)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Commercial/Office/Industrial: $53 (0.2%)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CSAs &amp; MDs: $0 (0%)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4C837A"/>
                </a:solidFill>
                <a:latin typeface="+mn-lt"/>
                <a:ea typeface="+mj-ea"/>
                <a:cs typeface="+mj-cs"/>
              </a:rPr>
              <a:t>Total: $24,731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endParaRPr lang="en-US" b="0">
              <a:solidFill>
                <a:srgbClr val="4C837A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63817D5-C56B-F254-65A3-6E9B789E4AD6}"/>
              </a:ext>
            </a:extLst>
          </p:cNvPr>
          <p:cNvSpPr txBox="1">
            <a:spLocks/>
          </p:cNvSpPr>
          <p:nvPr/>
        </p:nvSpPr>
        <p:spPr>
          <a:xfrm>
            <a:off x="2514600" y="281243"/>
            <a:ext cx="7162800" cy="177615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360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County GSA in Tracy Subbasin</a:t>
            </a:r>
          </a:p>
          <a:p>
            <a:pPr algn="ctr"/>
            <a:r>
              <a:rPr lang="en-US" sz="320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Proposed Regulatory Fee Distribution</a:t>
            </a:r>
          </a:p>
          <a:p>
            <a:pPr algn="ctr"/>
            <a:r>
              <a:rPr lang="en-US" sz="320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(Delta MA)</a:t>
            </a:r>
          </a:p>
        </p:txBody>
      </p:sp>
    </p:spTree>
    <p:extLst>
      <p:ext uri="{BB962C8B-B14F-4D97-AF65-F5344CB8AC3E}">
        <p14:creationId xmlns:p14="http://schemas.microsoft.com/office/powerpoint/2010/main" val="3966004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E793F1-575A-FA28-174E-0F1C9A1B7B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C34EBDB-B5CF-0D55-0546-6BC4EBC0D03B}"/>
              </a:ext>
            </a:extLst>
          </p:cNvPr>
          <p:cNvSpPr txBox="1">
            <a:spLocks/>
          </p:cNvSpPr>
          <p:nvPr/>
        </p:nvSpPr>
        <p:spPr>
          <a:xfrm>
            <a:off x="2514600" y="281243"/>
            <a:ext cx="7162800" cy="177615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360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County GSA in Tracy Subbasin</a:t>
            </a:r>
          </a:p>
          <a:p>
            <a:pPr algn="ctr"/>
            <a:r>
              <a:rPr lang="en-US" sz="320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Proposed Regulatory Fee Distribution</a:t>
            </a:r>
          </a:p>
          <a:p>
            <a:pPr algn="ctr"/>
            <a:r>
              <a:rPr lang="en-US" sz="320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(Non-Delta MA)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C040AC-EE8B-2CA3-8E9E-8F8CFA4CADD7}"/>
              </a:ext>
            </a:extLst>
          </p:cNvPr>
          <p:cNvSpPr txBox="1">
            <a:spLocks/>
          </p:cNvSpPr>
          <p:nvPr/>
        </p:nvSpPr>
        <p:spPr>
          <a:xfrm>
            <a:off x="1219200" y="2362200"/>
            <a:ext cx="9804585" cy="31242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Agricultural: $78,625 (62.5%)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Rural Residential: $3,934 (3.1%)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Commercial/Office/Industrial: $12,688 (10%)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CSAs &amp; MDs: $27,361 (21.8%)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4C837A"/>
                </a:solidFill>
                <a:latin typeface="+mn-lt"/>
                <a:ea typeface="+mj-ea"/>
                <a:cs typeface="+mj-cs"/>
              </a:rPr>
              <a:t>Total: $125,787</a:t>
            </a:r>
          </a:p>
        </p:txBody>
      </p:sp>
    </p:spTree>
    <p:extLst>
      <p:ext uri="{BB962C8B-B14F-4D97-AF65-F5344CB8AC3E}">
        <p14:creationId xmlns:p14="http://schemas.microsoft.com/office/powerpoint/2010/main" val="29593971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CA17F-0D77-FBD8-012C-B7826F16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1705AE-4942-16DC-64B0-1C2A9D0BF0E0}"/>
              </a:ext>
            </a:extLst>
          </p:cNvPr>
          <p:cNvSpPr txBox="1">
            <a:spLocks/>
          </p:cNvSpPr>
          <p:nvPr/>
        </p:nvSpPr>
        <p:spPr>
          <a:xfrm>
            <a:off x="342900" y="1828800"/>
            <a:ext cx="11506200" cy="41148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spcBef>
                <a:spcPts val="1200"/>
              </a:spcBef>
              <a:buSzPct val="125000"/>
            </a:pPr>
            <a:r>
              <a:rPr lang="en-US" sz="2400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5,330 parcels in County GSA in Tracy Subbasin</a:t>
            </a:r>
          </a:p>
          <a:p>
            <a:pPr marL="800100" lvl="1" indent="-3429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200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1,460 parcels subject to the proposed regulatory fee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C837A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Exempt parcels: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4C837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Residential parcels &lt;5 acres (</a:t>
            </a:r>
            <a:r>
              <a:rPr kumimoji="0" lang="en-US" sz="2200" b="0" i="1" u="none" strike="noStrike" kern="1200" cap="none" spc="0" normalizeH="0" baseline="0" noProof="0">
                <a:ln>
                  <a:noFill/>
                </a:ln>
                <a:solidFill>
                  <a:srgbClr val="4C837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minimis</a:t>
            </a:r>
            <a:r>
              <a:rPr kumimoji="0" lang="en-US" sz="2200" b="0" u="none" strike="noStrike" kern="1200" cap="none" spc="0" normalizeH="0" baseline="0" noProof="0">
                <a:ln>
                  <a:noFill/>
                </a:ln>
                <a:solidFill>
                  <a:srgbClr val="4C837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groundwater extractors</a:t>
            </a: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4C837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 not subject to SGMA)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4C837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Vacant land and utility parcels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4C837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Parcels in special districts served only by surface water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C837A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Special fee component exemptions: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4C837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Parks exempt from population component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173F9AB-9ADC-9E09-9A00-4F49A4B7601B}"/>
              </a:ext>
            </a:extLst>
          </p:cNvPr>
          <p:cNvSpPr txBox="1">
            <a:spLocks/>
          </p:cNvSpPr>
          <p:nvPr/>
        </p:nvSpPr>
        <p:spPr>
          <a:xfrm>
            <a:off x="1524000" y="304800"/>
            <a:ext cx="9144000" cy="1143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360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County GSA in Tracy Subbasin</a:t>
            </a:r>
          </a:p>
          <a:p>
            <a:pPr algn="ctr"/>
            <a:r>
              <a:rPr lang="en-US" sz="320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Proposed Regulatory Fee Exemptions</a:t>
            </a:r>
          </a:p>
        </p:txBody>
      </p:sp>
    </p:spTree>
    <p:extLst>
      <p:ext uri="{BB962C8B-B14F-4D97-AF65-F5344CB8AC3E}">
        <p14:creationId xmlns:p14="http://schemas.microsoft.com/office/powerpoint/2010/main" val="41084567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89E57-8F78-32A8-C6A5-ECB867393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658B9-B7B1-A1C1-BA55-247BF1BA15D4}"/>
              </a:ext>
            </a:extLst>
          </p:cNvPr>
          <p:cNvSpPr txBox="1">
            <a:spLocks/>
          </p:cNvSpPr>
          <p:nvPr/>
        </p:nvSpPr>
        <p:spPr>
          <a:xfrm>
            <a:off x="1485900" y="2286000"/>
            <a:ext cx="9220200" cy="250751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50-acre irrigated orchard: ~$12/year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F65F196-8A42-E456-A401-B6F44B11654A}"/>
              </a:ext>
            </a:extLst>
          </p:cNvPr>
          <p:cNvSpPr txBox="1">
            <a:spLocks/>
          </p:cNvSpPr>
          <p:nvPr/>
        </p:nvSpPr>
        <p:spPr>
          <a:xfrm>
            <a:off x="457200" y="340974"/>
            <a:ext cx="11277600" cy="164022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360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County GSA in Tracy Subbasin</a:t>
            </a:r>
          </a:p>
          <a:p>
            <a:pPr algn="ctr"/>
            <a:r>
              <a:rPr lang="en-US" sz="320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Proposed Regulatory Fee Examples</a:t>
            </a:r>
          </a:p>
          <a:p>
            <a:pPr algn="ctr"/>
            <a:r>
              <a:rPr lang="en-US" sz="320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(Delta MA)</a:t>
            </a:r>
          </a:p>
        </p:txBody>
      </p:sp>
    </p:spTree>
    <p:extLst>
      <p:ext uri="{BB962C8B-B14F-4D97-AF65-F5344CB8AC3E}">
        <p14:creationId xmlns:p14="http://schemas.microsoft.com/office/powerpoint/2010/main" val="79953275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ED3FE5-7230-F38A-3503-EB785D9121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979F89-2DE6-B7A5-A37D-92E95025854C}"/>
              </a:ext>
            </a:extLst>
          </p:cNvPr>
          <p:cNvSpPr txBox="1">
            <a:spLocks/>
          </p:cNvSpPr>
          <p:nvPr/>
        </p:nvSpPr>
        <p:spPr>
          <a:xfrm>
            <a:off x="1485900" y="2286000"/>
            <a:ext cx="9220200" cy="250751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50-acre irrigated orchard: ~$175/year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Commercial parcel (1 acre; 6,000 sq. ft.): ~$130/year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Rural residential (10 acres): ~$63/year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Small residential (&lt;5 acres): Exempt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33FAD40-6B24-16E6-6E6B-4D01355C730E}"/>
              </a:ext>
            </a:extLst>
          </p:cNvPr>
          <p:cNvSpPr txBox="1">
            <a:spLocks/>
          </p:cNvSpPr>
          <p:nvPr/>
        </p:nvSpPr>
        <p:spPr>
          <a:xfrm>
            <a:off x="457200" y="340974"/>
            <a:ext cx="11277600" cy="164022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360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County GSA in Tracy Subbasin</a:t>
            </a:r>
          </a:p>
          <a:p>
            <a:pPr algn="ctr"/>
            <a:r>
              <a:rPr lang="en-US" sz="320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Proposed Regulatory Fee Examples</a:t>
            </a:r>
          </a:p>
          <a:p>
            <a:pPr algn="ctr"/>
            <a:r>
              <a:rPr lang="en-US" sz="320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(Non-Delta MA)</a:t>
            </a:r>
          </a:p>
        </p:txBody>
      </p:sp>
    </p:spTree>
    <p:extLst>
      <p:ext uri="{BB962C8B-B14F-4D97-AF65-F5344CB8AC3E}">
        <p14:creationId xmlns:p14="http://schemas.microsoft.com/office/powerpoint/2010/main" val="2592323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599D0-A0C4-E49B-BF99-8CF922D251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C1C4DD1-C821-B800-93C6-01EBBA72282B}"/>
              </a:ext>
            </a:extLst>
          </p:cNvPr>
          <p:cNvSpPr txBox="1">
            <a:spLocks/>
          </p:cNvSpPr>
          <p:nvPr/>
        </p:nvSpPr>
        <p:spPr>
          <a:xfrm>
            <a:off x="1524000" y="304800"/>
            <a:ext cx="9144000" cy="171642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360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County GSA in Tracy Subbasin</a:t>
            </a:r>
          </a:p>
          <a:p>
            <a:pPr algn="ctr"/>
            <a:r>
              <a:rPr lang="en-US" sz="360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Proposed Regulatory Fee</a:t>
            </a:r>
          </a:p>
          <a:p>
            <a:pPr algn="ctr"/>
            <a:r>
              <a:rPr lang="en-US" sz="320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Key Takeaways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66C4BFC-132F-0E01-8698-CFC1944152F7}"/>
              </a:ext>
            </a:extLst>
          </p:cNvPr>
          <p:cNvSpPr txBox="1">
            <a:spLocks/>
          </p:cNvSpPr>
          <p:nvPr/>
        </p:nvSpPr>
        <p:spPr>
          <a:xfrm>
            <a:off x="838200" y="2286000"/>
            <a:ext cx="10515600" cy="35814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Fee would provide funding for SGMA regulatory compliance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Based on measurable drivers: acreage, pumping, &amp; population 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Aligns costs with groundwater users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Includes an appeal process</a:t>
            </a:r>
          </a:p>
          <a:p>
            <a:pPr marL="914400" lvl="1" indent="-457200">
              <a:spcBef>
                <a:spcPts val="12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z="2400" b="0" dirty="0">
                <a:solidFill>
                  <a:srgbClr val="4C837A"/>
                </a:solidFill>
                <a:latin typeface="Aptos" panose="02110004020202020204"/>
              </a:rPr>
              <a:t>Limited to land use classifications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Legally compliant under Proposition 26</a:t>
            </a:r>
          </a:p>
        </p:txBody>
      </p:sp>
    </p:spTree>
    <p:extLst>
      <p:ext uri="{BB962C8B-B14F-4D97-AF65-F5344CB8AC3E}">
        <p14:creationId xmlns:p14="http://schemas.microsoft.com/office/powerpoint/2010/main" val="190085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E20868-3CA4-FD82-730E-EE663F24DF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D64578-A43C-DFDF-B2CE-B65D5CC2A941}"/>
              </a:ext>
            </a:extLst>
          </p:cNvPr>
          <p:cNvSpPr txBox="1">
            <a:spLocks/>
          </p:cNvSpPr>
          <p:nvPr/>
        </p:nvSpPr>
        <p:spPr>
          <a:xfrm>
            <a:off x="1524000" y="1974850"/>
            <a:ext cx="9144000" cy="30543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85800" rtl="0" eaLnBrk="0" fontAlgn="base" latinLnBrk="0" hangingPunct="0">
              <a:spcBef>
                <a:spcPct val="0"/>
              </a:spcBef>
              <a:spcAft>
                <a:spcPct val="0"/>
              </a:spcAft>
              <a:buNone/>
              <a:defRPr sz="2800" b="1" kern="1200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3200">
                <a:solidFill>
                  <a:srgbClr val="4C837A"/>
                </a:solidFill>
              </a:rPr>
              <a:t>Questions/Discussion</a:t>
            </a:r>
            <a:br>
              <a:rPr lang="en-US" sz="3200">
                <a:solidFill>
                  <a:srgbClr val="4C837A"/>
                </a:solidFill>
              </a:rPr>
            </a:br>
            <a:br>
              <a:rPr lang="en-US" sz="3200">
                <a:solidFill>
                  <a:srgbClr val="4C837A"/>
                </a:solidFill>
              </a:rPr>
            </a:br>
            <a:r>
              <a:rPr lang="en-US" sz="2400">
                <a:solidFill>
                  <a:srgbClr val="4C837A"/>
                </a:solidFill>
              </a:rPr>
              <a:t>Seth Wurzel</a:t>
            </a:r>
            <a:br>
              <a:rPr lang="en-US" sz="2400">
                <a:solidFill>
                  <a:srgbClr val="4C837A"/>
                </a:solidFill>
              </a:rPr>
            </a:br>
            <a:r>
              <a:rPr lang="en-US" sz="2400">
                <a:solidFill>
                  <a:srgbClr val="4C837A"/>
                </a:solidFill>
              </a:rPr>
              <a:t>Larsen Wurzel &amp; Associates, Inc.</a:t>
            </a:r>
            <a:br>
              <a:rPr lang="en-US" sz="2400">
                <a:solidFill>
                  <a:srgbClr val="4C837A"/>
                </a:solidFill>
              </a:rPr>
            </a:br>
            <a:r>
              <a:rPr lang="en-US" sz="2400">
                <a:solidFill>
                  <a:srgbClr val="4C837A"/>
                </a:solidFill>
                <a:hlinkClick r:id="rId3"/>
              </a:rPr>
              <a:t>seth@larsenwurzel.com</a:t>
            </a:r>
            <a:br>
              <a:rPr lang="en-US" sz="2400">
                <a:solidFill>
                  <a:srgbClr val="4C837A"/>
                </a:solidFill>
              </a:rPr>
            </a:br>
            <a:r>
              <a:rPr lang="en-US" sz="2400">
                <a:solidFill>
                  <a:srgbClr val="4C837A"/>
                </a:solidFill>
              </a:rPr>
              <a:t>(916) 698-5712</a:t>
            </a:r>
            <a:endParaRPr lang="en-US" b="0">
              <a:solidFill>
                <a:srgbClr val="4C837A"/>
              </a:solidFill>
              <a:latin typeface="+mn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36975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34D729-79B5-F052-9BA0-1B9DDD830D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9ABAF-B268-1F8D-885D-B48321B51C02}"/>
              </a:ext>
            </a:extLst>
          </p:cNvPr>
          <p:cNvSpPr txBox="1">
            <a:spLocks/>
          </p:cNvSpPr>
          <p:nvPr/>
        </p:nvSpPr>
        <p:spPr>
          <a:xfrm>
            <a:off x="76200" y="730585"/>
            <a:ext cx="7445772" cy="544161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marL="457200" indent="-457200"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400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Tracy Subbasin GSP Coordinating Committee</a:t>
            </a:r>
          </a:p>
          <a:p>
            <a:pPr marL="914400" lvl="1" indent="-457200"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2000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Created by Memorandum of Agreement (MOA) in 2019 – established approach for funding Committee</a:t>
            </a:r>
          </a:p>
          <a:p>
            <a:pPr marL="914400" lvl="1" indent="-457200"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2000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6 Groundwater Sustainability Agencies (GSAs) </a:t>
            </a:r>
          </a:p>
          <a:p>
            <a:pPr marL="457200" indent="-457200"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400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Develops and implements a single basin-wide Groundwater Sustainability Plan (GSP)</a:t>
            </a:r>
          </a:p>
          <a:p>
            <a:pPr marL="457200" indent="-457200"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400" b="0">
                <a:solidFill>
                  <a:srgbClr val="4C837A"/>
                </a:solidFill>
                <a:latin typeface="+mn-lt"/>
              </a:rPr>
              <a:t>Supports Sustainable Groundwater Management Act (SGMA) compliance</a:t>
            </a:r>
          </a:p>
          <a:p>
            <a:pPr marL="914400" lvl="1" indent="-457200"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2000" b="0">
                <a:solidFill>
                  <a:srgbClr val="4C837A"/>
                </a:solidFill>
                <a:latin typeface="+mn-lt"/>
              </a:rPr>
              <a:t>Ongoing funding (monitoring, modeling, reporting, administration)</a:t>
            </a:r>
          </a:p>
          <a:p>
            <a:pPr marL="457200" indent="-457200">
              <a:spcAft>
                <a:spcPts val="6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400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County GSA (159,000 acres) participates and pays proportional share of compliance costs (dues)</a:t>
            </a:r>
          </a:p>
          <a:p>
            <a:pPr marL="914400" lvl="1" indent="-457200"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2000" b="0">
                <a:solidFill>
                  <a:srgbClr val="4C837A"/>
                </a:solidFill>
                <a:latin typeface="+mn-lt"/>
              </a:rPr>
              <a:t>Delta Management Area</a:t>
            </a:r>
          </a:p>
          <a:p>
            <a:pPr marL="914400" lvl="1" indent="-457200">
              <a:spcAft>
                <a:spcPts val="6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2000" b="0">
                <a:solidFill>
                  <a:srgbClr val="4C837A"/>
                </a:solidFill>
                <a:latin typeface="+mn-lt"/>
              </a:rPr>
              <a:t>Non-Delta Management Area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697202A-BD52-8D61-841F-698A28A4CE18}"/>
              </a:ext>
            </a:extLst>
          </p:cNvPr>
          <p:cNvSpPr txBox="1">
            <a:spLocks/>
          </p:cNvSpPr>
          <p:nvPr/>
        </p:nvSpPr>
        <p:spPr>
          <a:xfrm>
            <a:off x="1524000" y="76200"/>
            <a:ext cx="9144000" cy="65438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360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County GSA in Tracy Subbasin</a:t>
            </a:r>
            <a:endParaRPr lang="en-US" sz="3200">
              <a:solidFill>
                <a:srgbClr val="4C837A"/>
              </a:solidFill>
              <a:latin typeface="+mn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05D873-5CA9-CA3C-302E-8B85D155E3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972" y="730585"/>
            <a:ext cx="4670028" cy="612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5840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FABD31-C265-540C-380A-DD0317426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6BC3F-E2E4-95C4-4235-9CC614D0B57B}"/>
              </a:ext>
            </a:extLst>
          </p:cNvPr>
          <p:cNvSpPr txBox="1">
            <a:spLocks/>
          </p:cNvSpPr>
          <p:nvPr/>
        </p:nvSpPr>
        <p:spPr>
          <a:xfrm>
            <a:off x="723900" y="2169848"/>
            <a:ext cx="10744200" cy="3147396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400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County GSA share of compliance costs historically funded by Zone 2 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400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Zone 2 is a property-related fee paid by all SJC property owners to support county’s Strategic Plan to Meet Water Needs, adopted in 2015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400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Proposed regulatory fee would align costs with beneficiaries/groundwater users within County GSA in Tracy Subbasin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7C05613-6B0B-BFAE-70B8-01D9A4B53A70}"/>
              </a:ext>
            </a:extLst>
          </p:cNvPr>
          <p:cNvSpPr txBox="1">
            <a:spLocks/>
          </p:cNvSpPr>
          <p:nvPr/>
        </p:nvSpPr>
        <p:spPr>
          <a:xfrm>
            <a:off x="1524000" y="367550"/>
            <a:ext cx="9144000" cy="1057054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360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Tracy Subbasin</a:t>
            </a:r>
          </a:p>
          <a:p>
            <a:pPr algn="ctr"/>
            <a:r>
              <a:rPr lang="en-US" sz="320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County GSA Funding Approach</a:t>
            </a:r>
          </a:p>
        </p:txBody>
      </p:sp>
    </p:spTree>
    <p:extLst>
      <p:ext uri="{BB962C8B-B14F-4D97-AF65-F5344CB8AC3E}">
        <p14:creationId xmlns:p14="http://schemas.microsoft.com/office/powerpoint/2010/main" val="2892198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ED5324-EB45-E273-E705-9CE1ECDAF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060F0-45BC-99F1-830A-79AF78ABD558}"/>
              </a:ext>
            </a:extLst>
          </p:cNvPr>
          <p:cNvSpPr txBox="1">
            <a:spLocks/>
          </p:cNvSpPr>
          <p:nvPr/>
        </p:nvSpPr>
        <p:spPr>
          <a:xfrm>
            <a:off x="457200" y="1676400"/>
            <a:ext cx="11277600" cy="410771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400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Adopt regulatory fee for SGMA Compliance within County GSA boundary</a:t>
            </a:r>
          </a:p>
          <a:p>
            <a:pPr marL="914400" lvl="1" indent="-457200">
              <a:spcBef>
                <a:spcPts val="12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z="2200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Fund SGMA regulatory compliance cost (Tracy Subbasin GSP Coordinating Committee dues)</a:t>
            </a:r>
          </a:p>
          <a:p>
            <a:pPr marL="914400" lvl="1" indent="-457200">
              <a:spcBef>
                <a:spcPts val="12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z="2200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Cover costs to administer and adopt regulatory fee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400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Applies to ~1,460 properties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400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Collected annually on property tax roll/direct billing to special districts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400" b="0">
                <a:solidFill>
                  <a:srgbClr val="4C837A"/>
                </a:solidFill>
              </a:rPr>
              <a:t>Water Code§10730 et seq. and California Constitution Article XIII C (Proposition 26)</a:t>
            </a:r>
          </a:p>
          <a:p>
            <a:pPr>
              <a:spcBef>
                <a:spcPts val="1200"/>
              </a:spcBef>
              <a:buSzPct val="125000"/>
            </a:pPr>
            <a:endParaRPr lang="en-US" sz="2400" b="0">
              <a:solidFill>
                <a:srgbClr val="4C837A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B4F5FBA-1679-8D29-2BFD-247EA29F6273}"/>
              </a:ext>
            </a:extLst>
          </p:cNvPr>
          <p:cNvSpPr txBox="1">
            <a:spLocks/>
          </p:cNvSpPr>
          <p:nvPr/>
        </p:nvSpPr>
        <p:spPr>
          <a:xfrm>
            <a:off x="1524000" y="340974"/>
            <a:ext cx="9144000" cy="118302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360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County GSA in Tracy Subbasin</a:t>
            </a:r>
          </a:p>
          <a:p>
            <a:pPr algn="ctr"/>
            <a:r>
              <a:rPr lang="en-US" sz="320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Proposed Funding Solution</a:t>
            </a:r>
          </a:p>
        </p:txBody>
      </p:sp>
    </p:spTree>
    <p:extLst>
      <p:ext uri="{BB962C8B-B14F-4D97-AF65-F5344CB8AC3E}">
        <p14:creationId xmlns:p14="http://schemas.microsoft.com/office/powerpoint/2010/main" val="29996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1427CE8-DEF8-E95B-0E42-41D65F1CD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95456084-3B34-87B6-28C7-851F18551E36}"/>
              </a:ext>
            </a:extLst>
          </p:cNvPr>
          <p:cNvSpPr txBox="1">
            <a:spLocks/>
          </p:cNvSpPr>
          <p:nvPr/>
        </p:nvSpPr>
        <p:spPr>
          <a:xfrm>
            <a:off x="1524000" y="92130"/>
            <a:ext cx="9144000" cy="113579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320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Proposed Regulatory Fee</a:t>
            </a:r>
          </a:p>
          <a:p>
            <a:pPr algn="ctr"/>
            <a:r>
              <a:rPr lang="en-US" sz="320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Allowable Expenditures and Limitations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634E645E-BE55-CB01-CCA1-CD5E2044CEF9}"/>
              </a:ext>
            </a:extLst>
          </p:cNvPr>
          <p:cNvGraphicFramePr>
            <a:graphicFrameLocks noGrp="1"/>
          </p:cNvGraphicFramePr>
          <p:nvPr/>
        </p:nvGraphicFramePr>
        <p:xfrm>
          <a:off x="800100" y="1273577"/>
          <a:ext cx="10591800" cy="533041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794657">
                  <a:extLst>
                    <a:ext uri="{9D8B030D-6E8A-4147-A177-3AD203B41FA5}">
                      <a16:colId xmlns:a16="http://schemas.microsoft.com/office/drawing/2014/main" val="1797041687"/>
                    </a:ext>
                  </a:extLst>
                </a:gridCol>
                <a:gridCol w="9797143">
                  <a:extLst>
                    <a:ext uri="{9D8B030D-6E8A-4147-A177-3AD203B41FA5}">
                      <a16:colId xmlns:a16="http://schemas.microsoft.com/office/drawing/2014/main" val="4199005279"/>
                    </a:ext>
                  </a:extLst>
                </a:gridCol>
              </a:tblGrid>
              <a:tr h="761488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rgbClr val="4C837A"/>
                          </a:solidFill>
                          <a:latin typeface="+mn-lt"/>
                          <a:ea typeface="+mn-ea"/>
                          <a:cs typeface="+mn-cs"/>
                        </a:rPr>
                        <a:t>Administration (governance, legal, finance, coordination)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60990566"/>
                  </a:ext>
                </a:extLst>
              </a:tr>
              <a:tr h="761488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rgbClr val="4C837A"/>
                          </a:solidFill>
                          <a:latin typeface="+mn-lt"/>
                          <a:ea typeface="+mn-ea"/>
                          <a:cs typeface="+mn-cs"/>
                        </a:rPr>
                        <a:t>GSP amendments/updates, 5-year periodic evaluations, &amp; annual reports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8486463"/>
                  </a:ext>
                </a:extLst>
              </a:tr>
              <a:tr h="761488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rgbClr val="4C837A"/>
                          </a:solidFill>
                          <a:latin typeface="+mn-lt"/>
                          <a:ea typeface="+mn-ea"/>
                          <a:cs typeface="+mn-cs"/>
                        </a:rPr>
                        <a:t>Groundwater modeling and water budgets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3082739"/>
                  </a:ext>
                </a:extLst>
              </a:tr>
              <a:tr h="761488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rgbClr val="4C837A"/>
                          </a:solidFill>
                          <a:latin typeface="+mn-lt"/>
                          <a:ea typeface="+mn-ea"/>
                          <a:cs typeface="+mn-cs"/>
                        </a:rPr>
                        <a:t>Monitoring networks and data systems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00945217"/>
                  </a:ext>
                </a:extLst>
              </a:tr>
              <a:tr h="761488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rgbClr val="4C837A"/>
                          </a:solidFill>
                          <a:latin typeface="+mn-lt"/>
                          <a:ea typeface="+mn-ea"/>
                          <a:cs typeface="+mn-cs"/>
                        </a:rPr>
                        <a:t>Coordination with DWR and State Water Board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16461139"/>
                  </a:ext>
                </a:extLst>
              </a:tr>
              <a:tr h="761488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kern="1200">
                          <a:solidFill>
                            <a:srgbClr val="4C837A"/>
                          </a:solidFill>
                          <a:latin typeface="+mn-lt"/>
                          <a:ea typeface="+mn-ea"/>
                          <a:cs typeface="+mn-cs"/>
                        </a:rPr>
                        <a:t>Public outreach and stakeholder engagement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13440807"/>
                  </a:ext>
                </a:extLst>
              </a:tr>
              <a:tr h="761488">
                <a:tc>
                  <a:txBody>
                    <a:bodyPr/>
                    <a:lstStyle/>
                    <a:p>
                      <a:pPr algn="ctr"/>
                      <a:endParaRPr 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b="0" kern="1200">
                          <a:solidFill>
                            <a:srgbClr val="4C837A"/>
                          </a:solidFill>
                          <a:latin typeface="+mn-lt"/>
                          <a:ea typeface="+mn-ea"/>
                          <a:cs typeface="+mn-cs"/>
                        </a:rPr>
                        <a:t>Capital or infrastructure projects</a:t>
                      </a:r>
                      <a:endParaRPr lang="en-US" sz="24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4544508"/>
                  </a:ext>
                </a:extLst>
              </a:tr>
            </a:tbl>
          </a:graphicData>
        </a:graphic>
      </p:graphicFrame>
      <p:sp>
        <p:nvSpPr>
          <p:cNvPr id="19" name="Graphic 6" descr="Checkmark with solid fill">
            <a:extLst>
              <a:ext uri="{FF2B5EF4-FFF2-40B4-BE49-F238E27FC236}">
                <a16:creationId xmlns:a16="http://schemas.microsoft.com/office/drawing/2014/main" id="{3FADC2D4-A2C9-436F-38B4-907C0BCF6FD9}"/>
              </a:ext>
            </a:extLst>
          </p:cNvPr>
          <p:cNvSpPr/>
          <p:nvPr/>
        </p:nvSpPr>
        <p:spPr>
          <a:xfrm>
            <a:off x="1004888" y="1547614"/>
            <a:ext cx="366712" cy="257571"/>
          </a:xfrm>
          <a:custGeom>
            <a:avLst/>
            <a:gdLst>
              <a:gd name="csX0" fmla="*/ 334566 w 366712"/>
              <a:gd name="csY0" fmla="*/ 0 h 257571"/>
              <a:gd name="csX1" fmla="*/ 131366 w 366712"/>
              <a:gd name="csY1" fmla="*/ 192087 h 257571"/>
              <a:gd name="csX2" fmla="*/ 33734 w 366712"/>
              <a:gd name="csY2" fmla="*/ 92075 h 257571"/>
              <a:gd name="csX3" fmla="*/ 0 w 366712"/>
              <a:gd name="csY3" fmla="*/ 124222 h 257571"/>
              <a:gd name="csX4" fmla="*/ 129778 w 366712"/>
              <a:gd name="csY4" fmla="*/ 257572 h 257571"/>
              <a:gd name="csX5" fmla="*/ 163909 w 366712"/>
              <a:gd name="csY5" fmla="*/ 225822 h 257571"/>
              <a:gd name="csX6" fmla="*/ 366713 w 366712"/>
              <a:gd name="csY6" fmla="*/ 33338 h 25757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366712" h="257571">
                <a:moveTo>
                  <a:pt x="334566" y="0"/>
                </a:moveTo>
                <a:lnTo>
                  <a:pt x="131366" y="192087"/>
                </a:lnTo>
                <a:lnTo>
                  <a:pt x="33734" y="92075"/>
                </a:lnTo>
                <a:lnTo>
                  <a:pt x="0" y="124222"/>
                </a:lnTo>
                <a:lnTo>
                  <a:pt x="129778" y="257572"/>
                </a:lnTo>
                <a:lnTo>
                  <a:pt x="163909" y="225822"/>
                </a:lnTo>
                <a:lnTo>
                  <a:pt x="366713" y="33338"/>
                </a:lnTo>
                <a:close/>
              </a:path>
            </a:pathLst>
          </a:custGeom>
          <a:solidFill>
            <a:srgbClr val="00B050"/>
          </a:solidFill>
          <a:ln w="3969" cap="flat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0" name="Graphic 6" descr="Checkmark with solid fill">
            <a:extLst>
              <a:ext uri="{FF2B5EF4-FFF2-40B4-BE49-F238E27FC236}">
                <a16:creationId xmlns:a16="http://schemas.microsoft.com/office/drawing/2014/main" id="{16D15D0D-7CAC-2FF7-4436-4141E12DB0FE}"/>
              </a:ext>
            </a:extLst>
          </p:cNvPr>
          <p:cNvSpPr/>
          <p:nvPr/>
        </p:nvSpPr>
        <p:spPr>
          <a:xfrm>
            <a:off x="1004888" y="2286000"/>
            <a:ext cx="366712" cy="257571"/>
          </a:xfrm>
          <a:custGeom>
            <a:avLst/>
            <a:gdLst>
              <a:gd name="csX0" fmla="*/ 334566 w 366712"/>
              <a:gd name="csY0" fmla="*/ 0 h 257571"/>
              <a:gd name="csX1" fmla="*/ 131366 w 366712"/>
              <a:gd name="csY1" fmla="*/ 192087 h 257571"/>
              <a:gd name="csX2" fmla="*/ 33734 w 366712"/>
              <a:gd name="csY2" fmla="*/ 92075 h 257571"/>
              <a:gd name="csX3" fmla="*/ 0 w 366712"/>
              <a:gd name="csY3" fmla="*/ 124222 h 257571"/>
              <a:gd name="csX4" fmla="*/ 129778 w 366712"/>
              <a:gd name="csY4" fmla="*/ 257572 h 257571"/>
              <a:gd name="csX5" fmla="*/ 163909 w 366712"/>
              <a:gd name="csY5" fmla="*/ 225822 h 257571"/>
              <a:gd name="csX6" fmla="*/ 366713 w 366712"/>
              <a:gd name="csY6" fmla="*/ 33338 h 25757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366712" h="257571">
                <a:moveTo>
                  <a:pt x="334566" y="0"/>
                </a:moveTo>
                <a:lnTo>
                  <a:pt x="131366" y="192087"/>
                </a:lnTo>
                <a:lnTo>
                  <a:pt x="33734" y="92075"/>
                </a:lnTo>
                <a:lnTo>
                  <a:pt x="0" y="124222"/>
                </a:lnTo>
                <a:lnTo>
                  <a:pt x="129778" y="257572"/>
                </a:lnTo>
                <a:lnTo>
                  <a:pt x="163909" y="225822"/>
                </a:lnTo>
                <a:lnTo>
                  <a:pt x="366713" y="33338"/>
                </a:lnTo>
                <a:close/>
              </a:path>
            </a:pathLst>
          </a:custGeom>
          <a:solidFill>
            <a:srgbClr val="00B050"/>
          </a:solidFill>
          <a:ln w="3969" cap="flat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1" name="Graphic 6" descr="Checkmark with solid fill">
            <a:extLst>
              <a:ext uri="{FF2B5EF4-FFF2-40B4-BE49-F238E27FC236}">
                <a16:creationId xmlns:a16="http://schemas.microsoft.com/office/drawing/2014/main" id="{E5E833AB-DD4A-6811-AC07-FE0662A4C678}"/>
              </a:ext>
            </a:extLst>
          </p:cNvPr>
          <p:cNvSpPr/>
          <p:nvPr/>
        </p:nvSpPr>
        <p:spPr>
          <a:xfrm>
            <a:off x="1004888" y="3081132"/>
            <a:ext cx="366712" cy="257571"/>
          </a:xfrm>
          <a:custGeom>
            <a:avLst/>
            <a:gdLst>
              <a:gd name="csX0" fmla="*/ 334566 w 366712"/>
              <a:gd name="csY0" fmla="*/ 0 h 257571"/>
              <a:gd name="csX1" fmla="*/ 131366 w 366712"/>
              <a:gd name="csY1" fmla="*/ 192087 h 257571"/>
              <a:gd name="csX2" fmla="*/ 33734 w 366712"/>
              <a:gd name="csY2" fmla="*/ 92075 h 257571"/>
              <a:gd name="csX3" fmla="*/ 0 w 366712"/>
              <a:gd name="csY3" fmla="*/ 124222 h 257571"/>
              <a:gd name="csX4" fmla="*/ 129778 w 366712"/>
              <a:gd name="csY4" fmla="*/ 257572 h 257571"/>
              <a:gd name="csX5" fmla="*/ 163909 w 366712"/>
              <a:gd name="csY5" fmla="*/ 225822 h 257571"/>
              <a:gd name="csX6" fmla="*/ 366713 w 366712"/>
              <a:gd name="csY6" fmla="*/ 33338 h 25757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366712" h="257571">
                <a:moveTo>
                  <a:pt x="334566" y="0"/>
                </a:moveTo>
                <a:lnTo>
                  <a:pt x="131366" y="192087"/>
                </a:lnTo>
                <a:lnTo>
                  <a:pt x="33734" y="92075"/>
                </a:lnTo>
                <a:lnTo>
                  <a:pt x="0" y="124222"/>
                </a:lnTo>
                <a:lnTo>
                  <a:pt x="129778" y="257572"/>
                </a:lnTo>
                <a:lnTo>
                  <a:pt x="163909" y="225822"/>
                </a:lnTo>
                <a:lnTo>
                  <a:pt x="366713" y="33338"/>
                </a:lnTo>
                <a:close/>
              </a:path>
            </a:pathLst>
          </a:custGeom>
          <a:solidFill>
            <a:srgbClr val="00B050"/>
          </a:solidFill>
          <a:ln w="3969" cap="flat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2" name="Graphic 6" descr="Checkmark with solid fill">
            <a:extLst>
              <a:ext uri="{FF2B5EF4-FFF2-40B4-BE49-F238E27FC236}">
                <a16:creationId xmlns:a16="http://schemas.microsoft.com/office/drawing/2014/main" id="{A485833A-D45A-4E9F-5DAB-F63A0A601F07}"/>
              </a:ext>
            </a:extLst>
          </p:cNvPr>
          <p:cNvSpPr/>
          <p:nvPr/>
        </p:nvSpPr>
        <p:spPr>
          <a:xfrm>
            <a:off x="1004888" y="3810000"/>
            <a:ext cx="366712" cy="257571"/>
          </a:xfrm>
          <a:custGeom>
            <a:avLst/>
            <a:gdLst>
              <a:gd name="csX0" fmla="*/ 334566 w 366712"/>
              <a:gd name="csY0" fmla="*/ 0 h 257571"/>
              <a:gd name="csX1" fmla="*/ 131366 w 366712"/>
              <a:gd name="csY1" fmla="*/ 192087 h 257571"/>
              <a:gd name="csX2" fmla="*/ 33734 w 366712"/>
              <a:gd name="csY2" fmla="*/ 92075 h 257571"/>
              <a:gd name="csX3" fmla="*/ 0 w 366712"/>
              <a:gd name="csY3" fmla="*/ 124222 h 257571"/>
              <a:gd name="csX4" fmla="*/ 129778 w 366712"/>
              <a:gd name="csY4" fmla="*/ 257572 h 257571"/>
              <a:gd name="csX5" fmla="*/ 163909 w 366712"/>
              <a:gd name="csY5" fmla="*/ 225822 h 257571"/>
              <a:gd name="csX6" fmla="*/ 366713 w 366712"/>
              <a:gd name="csY6" fmla="*/ 33338 h 25757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366712" h="257571">
                <a:moveTo>
                  <a:pt x="334566" y="0"/>
                </a:moveTo>
                <a:lnTo>
                  <a:pt x="131366" y="192087"/>
                </a:lnTo>
                <a:lnTo>
                  <a:pt x="33734" y="92075"/>
                </a:lnTo>
                <a:lnTo>
                  <a:pt x="0" y="124222"/>
                </a:lnTo>
                <a:lnTo>
                  <a:pt x="129778" y="257572"/>
                </a:lnTo>
                <a:lnTo>
                  <a:pt x="163909" y="225822"/>
                </a:lnTo>
                <a:lnTo>
                  <a:pt x="366713" y="33338"/>
                </a:lnTo>
                <a:close/>
              </a:path>
            </a:pathLst>
          </a:custGeom>
          <a:solidFill>
            <a:srgbClr val="00B050"/>
          </a:solidFill>
          <a:ln w="3969" cap="flat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3" name="Graphic 6" descr="Checkmark with solid fill">
            <a:extLst>
              <a:ext uri="{FF2B5EF4-FFF2-40B4-BE49-F238E27FC236}">
                <a16:creationId xmlns:a16="http://schemas.microsoft.com/office/drawing/2014/main" id="{C1E3DF88-221D-12A6-054C-7E0F2EFE8BB5}"/>
              </a:ext>
            </a:extLst>
          </p:cNvPr>
          <p:cNvSpPr/>
          <p:nvPr/>
        </p:nvSpPr>
        <p:spPr>
          <a:xfrm>
            <a:off x="1004888" y="4586900"/>
            <a:ext cx="366712" cy="257571"/>
          </a:xfrm>
          <a:custGeom>
            <a:avLst/>
            <a:gdLst>
              <a:gd name="csX0" fmla="*/ 334566 w 366712"/>
              <a:gd name="csY0" fmla="*/ 0 h 257571"/>
              <a:gd name="csX1" fmla="*/ 131366 w 366712"/>
              <a:gd name="csY1" fmla="*/ 192087 h 257571"/>
              <a:gd name="csX2" fmla="*/ 33734 w 366712"/>
              <a:gd name="csY2" fmla="*/ 92075 h 257571"/>
              <a:gd name="csX3" fmla="*/ 0 w 366712"/>
              <a:gd name="csY3" fmla="*/ 124222 h 257571"/>
              <a:gd name="csX4" fmla="*/ 129778 w 366712"/>
              <a:gd name="csY4" fmla="*/ 257572 h 257571"/>
              <a:gd name="csX5" fmla="*/ 163909 w 366712"/>
              <a:gd name="csY5" fmla="*/ 225822 h 257571"/>
              <a:gd name="csX6" fmla="*/ 366713 w 366712"/>
              <a:gd name="csY6" fmla="*/ 33338 h 25757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366712" h="257571">
                <a:moveTo>
                  <a:pt x="334566" y="0"/>
                </a:moveTo>
                <a:lnTo>
                  <a:pt x="131366" y="192087"/>
                </a:lnTo>
                <a:lnTo>
                  <a:pt x="33734" y="92075"/>
                </a:lnTo>
                <a:lnTo>
                  <a:pt x="0" y="124222"/>
                </a:lnTo>
                <a:lnTo>
                  <a:pt x="129778" y="257572"/>
                </a:lnTo>
                <a:lnTo>
                  <a:pt x="163909" y="225822"/>
                </a:lnTo>
                <a:lnTo>
                  <a:pt x="366713" y="33338"/>
                </a:lnTo>
                <a:close/>
              </a:path>
            </a:pathLst>
          </a:custGeom>
          <a:solidFill>
            <a:srgbClr val="00B050"/>
          </a:solidFill>
          <a:ln w="3969" cap="flat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4" name="Graphic 6" descr="Checkmark with solid fill">
            <a:extLst>
              <a:ext uri="{FF2B5EF4-FFF2-40B4-BE49-F238E27FC236}">
                <a16:creationId xmlns:a16="http://schemas.microsoft.com/office/drawing/2014/main" id="{F5AA5AF7-879E-CF1F-28A6-4A863E4DF30F}"/>
              </a:ext>
            </a:extLst>
          </p:cNvPr>
          <p:cNvSpPr/>
          <p:nvPr/>
        </p:nvSpPr>
        <p:spPr>
          <a:xfrm>
            <a:off x="1004888" y="5382141"/>
            <a:ext cx="366712" cy="257571"/>
          </a:xfrm>
          <a:custGeom>
            <a:avLst/>
            <a:gdLst>
              <a:gd name="csX0" fmla="*/ 334566 w 366712"/>
              <a:gd name="csY0" fmla="*/ 0 h 257571"/>
              <a:gd name="csX1" fmla="*/ 131366 w 366712"/>
              <a:gd name="csY1" fmla="*/ 192087 h 257571"/>
              <a:gd name="csX2" fmla="*/ 33734 w 366712"/>
              <a:gd name="csY2" fmla="*/ 92075 h 257571"/>
              <a:gd name="csX3" fmla="*/ 0 w 366712"/>
              <a:gd name="csY3" fmla="*/ 124222 h 257571"/>
              <a:gd name="csX4" fmla="*/ 129778 w 366712"/>
              <a:gd name="csY4" fmla="*/ 257572 h 257571"/>
              <a:gd name="csX5" fmla="*/ 163909 w 366712"/>
              <a:gd name="csY5" fmla="*/ 225822 h 257571"/>
              <a:gd name="csX6" fmla="*/ 366713 w 366712"/>
              <a:gd name="csY6" fmla="*/ 33338 h 257571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</a:cxnLst>
            <a:rect l="l" t="t" r="r" b="b"/>
            <a:pathLst>
              <a:path w="366712" h="257571">
                <a:moveTo>
                  <a:pt x="334566" y="0"/>
                </a:moveTo>
                <a:lnTo>
                  <a:pt x="131366" y="192087"/>
                </a:lnTo>
                <a:lnTo>
                  <a:pt x="33734" y="92075"/>
                </a:lnTo>
                <a:lnTo>
                  <a:pt x="0" y="124222"/>
                </a:lnTo>
                <a:lnTo>
                  <a:pt x="129778" y="257572"/>
                </a:lnTo>
                <a:lnTo>
                  <a:pt x="163909" y="225822"/>
                </a:lnTo>
                <a:lnTo>
                  <a:pt x="366713" y="33338"/>
                </a:lnTo>
                <a:close/>
              </a:path>
            </a:pathLst>
          </a:custGeom>
          <a:solidFill>
            <a:srgbClr val="00B050"/>
          </a:solidFill>
          <a:ln w="3969" cap="flat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25" name="Graphic 13" descr="Close with solid fill">
            <a:extLst>
              <a:ext uri="{FF2B5EF4-FFF2-40B4-BE49-F238E27FC236}">
                <a16:creationId xmlns:a16="http://schemas.microsoft.com/office/drawing/2014/main" id="{0EB93014-54CD-B70B-CFA9-24CAAC20BDFD}"/>
              </a:ext>
            </a:extLst>
          </p:cNvPr>
          <p:cNvSpPr/>
          <p:nvPr/>
        </p:nvSpPr>
        <p:spPr>
          <a:xfrm>
            <a:off x="1058990" y="6096000"/>
            <a:ext cx="258508" cy="258508"/>
          </a:xfrm>
          <a:custGeom>
            <a:avLst/>
            <a:gdLst>
              <a:gd name="csX0" fmla="*/ 258509 w 258508"/>
              <a:gd name="csY0" fmla="*/ 31036 h 258508"/>
              <a:gd name="csX1" fmla="*/ 227473 w 258508"/>
              <a:gd name="csY1" fmla="*/ 0 h 258508"/>
              <a:gd name="csX2" fmla="*/ 129254 w 258508"/>
              <a:gd name="csY2" fmla="*/ 98219 h 258508"/>
              <a:gd name="csX3" fmla="*/ 31036 w 258508"/>
              <a:gd name="csY3" fmla="*/ 0 h 258508"/>
              <a:gd name="csX4" fmla="*/ 0 w 258508"/>
              <a:gd name="csY4" fmla="*/ 31036 h 258508"/>
              <a:gd name="csX5" fmla="*/ 98219 w 258508"/>
              <a:gd name="csY5" fmla="*/ 129254 h 258508"/>
              <a:gd name="csX6" fmla="*/ 0 w 258508"/>
              <a:gd name="csY6" fmla="*/ 227473 h 258508"/>
              <a:gd name="csX7" fmla="*/ 31036 w 258508"/>
              <a:gd name="csY7" fmla="*/ 258509 h 258508"/>
              <a:gd name="csX8" fmla="*/ 129254 w 258508"/>
              <a:gd name="csY8" fmla="*/ 160290 h 258508"/>
              <a:gd name="csX9" fmla="*/ 227473 w 258508"/>
              <a:gd name="csY9" fmla="*/ 258509 h 258508"/>
              <a:gd name="csX10" fmla="*/ 258509 w 258508"/>
              <a:gd name="csY10" fmla="*/ 227473 h 258508"/>
              <a:gd name="csX11" fmla="*/ 160290 w 258508"/>
              <a:gd name="csY11" fmla="*/ 129254 h 25850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258508" h="258508">
                <a:moveTo>
                  <a:pt x="258509" y="31036"/>
                </a:moveTo>
                <a:lnTo>
                  <a:pt x="227473" y="0"/>
                </a:lnTo>
                <a:lnTo>
                  <a:pt x="129254" y="98219"/>
                </a:lnTo>
                <a:lnTo>
                  <a:pt x="31036" y="0"/>
                </a:lnTo>
                <a:lnTo>
                  <a:pt x="0" y="31036"/>
                </a:lnTo>
                <a:lnTo>
                  <a:pt x="98219" y="129254"/>
                </a:lnTo>
                <a:lnTo>
                  <a:pt x="0" y="227473"/>
                </a:lnTo>
                <a:lnTo>
                  <a:pt x="31036" y="258509"/>
                </a:lnTo>
                <a:lnTo>
                  <a:pt x="129254" y="160290"/>
                </a:lnTo>
                <a:lnTo>
                  <a:pt x="227473" y="258509"/>
                </a:lnTo>
                <a:lnTo>
                  <a:pt x="258509" y="227473"/>
                </a:lnTo>
                <a:lnTo>
                  <a:pt x="160290" y="129254"/>
                </a:lnTo>
                <a:close/>
              </a:path>
            </a:pathLst>
          </a:custGeom>
          <a:solidFill>
            <a:srgbClr val="C00000"/>
          </a:solidFill>
          <a:ln w="3572" cap="flat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638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140686-5EAE-BBA7-95A7-FAAF7A77E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22CCC-6B04-BF35-4FC2-4499085FF8E5}"/>
              </a:ext>
            </a:extLst>
          </p:cNvPr>
          <p:cNvSpPr txBox="1">
            <a:spLocks/>
          </p:cNvSpPr>
          <p:nvPr/>
        </p:nvSpPr>
        <p:spPr>
          <a:xfrm>
            <a:off x="152400" y="1066800"/>
            <a:ext cx="11887200" cy="56388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marL="457200" indent="-457200">
              <a:spcBef>
                <a:spcPts val="0"/>
              </a:spcBef>
              <a:spcAft>
                <a:spcPts val="4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400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Total fee budget ($149,600) split between Delta Management Area (MA) and Non-Delta MA</a:t>
            </a:r>
          </a:p>
          <a:p>
            <a:pPr marL="457200" indent="-457200">
              <a:spcBef>
                <a:spcPts val="0"/>
              </a:spcBef>
              <a:spcAft>
                <a:spcPts val="4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400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Delta MA: $24,400</a:t>
            </a:r>
          </a:p>
          <a:p>
            <a:pPr marL="914400" lvl="1" indent="-457200">
              <a:spcBef>
                <a:spcPts val="0"/>
              </a:spcBef>
              <a:spcAft>
                <a:spcPts val="4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2200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FY 25/26 Tracy Subbasin GSP Coordinating Committee dues: $18,000</a:t>
            </a:r>
          </a:p>
          <a:p>
            <a:pPr marL="1371600" lvl="2" indent="-457200">
              <a:spcBef>
                <a:spcPts val="0"/>
              </a:spcBef>
              <a:spcAft>
                <a:spcPts val="4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2000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Reflects cost of 3 Delta MA-specific required corrective actions from DWR for annual monitoring only</a:t>
            </a:r>
          </a:p>
          <a:p>
            <a:pPr marL="914400" lvl="1" indent="-457200">
              <a:spcBef>
                <a:spcPts val="0"/>
              </a:spcBef>
              <a:spcAft>
                <a:spcPts val="4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2200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Administrative costs including consultant costs: $6,400</a:t>
            </a:r>
          </a:p>
          <a:p>
            <a:pPr marL="457200" indent="-457200">
              <a:spcBef>
                <a:spcPts val="0"/>
              </a:spcBef>
              <a:spcAft>
                <a:spcPts val="4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400" b="0">
                <a:solidFill>
                  <a:srgbClr val="4C837A"/>
                </a:solidFill>
                <a:latin typeface="+mn-lt"/>
              </a:rPr>
              <a:t>Non-Delta MA: $125,200</a:t>
            </a:r>
          </a:p>
          <a:p>
            <a:pPr marL="914400" lvl="1" indent="-457200">
              <a:spcBef>
                <a:spcPts val="0"/>
              </a:spcBef>
              <a:spcAft>
                <a:spcPts val="4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2200" b="0">
                <a:solidFill>
                  <a:srgbClr val="4C837A"/>
                </a:solidFill>
                <a:latin typeface="+mn-lt"/>
              </a:rPr>
              <a:t>FY 25/26 Tracy Subbasin GSP Coordinating Committee dues: $92,200</a:t>
            </a:r>
          </a:p>
          <a:p>
            <a:pPr marL="914400" lvl="1" indent="-457200">
              <a:spcBef>
                <a:spcPts val="0"/>
              </a:spcBef>
              <a:spcAft>
                <a:spcPts val="400"/>
              </a:spcAft>
              <a:buSzPct val="80000"/>
              <a:buFont typeface="Courier New" panose="02070309020205020404" pitchFamily="49" charset="0"/>
              <a:buChar char="o"/>
            </a:pPr>
            <a:r>
              <a:rPr lang="en-US" sz="2200" b="0">
                <a:solidFill>
                  <a:srgbClr val="4C837A"/>
                </a:solidFill>
                <a:latin typeface="+mn-lt"/>
              </a:rPr>
              <a:t>Administrative costs including consultant costs: $33,000</a:t>
            </a:r>
          </a:p>
          <a:p>
            <a:pPr marL="457200" indent="-457200">
              <a:spcBef>
                <a:spcPts val="0"/>
              </a:spcBef>
              <a:spcAft>
                <a:spcPts val="4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400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Fee calculation will be updated annually based on Tracy Subbasin GSP Coordinating Committee dues and related consultant costs to administer and collect the fee</a:t>
            </a:r>
          </a:p>
          <a:p>
            <a:pPr marL="914400" lvl="1" indent="-457200">
              <a:spcBef>
                <a:spcPts val="0"/>
              </a:spcBef>
              <a:spcAft>
                <a:spcPts val="400"/>
              </a:spcAft>
              <a:buSzPct val="125000"/>
              <a:buFont typeface="Arial" panose="020B0604020202020204" pitchFamily="34" charset="0"/>
              <a:buChar char="•"/>
            </a:pPr>
            <a:r>
              <a:rPr lang="en-US" sz="2200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Consultant costs will be substantially less in future years</a:t>
            </a:r>
            <a:endParaRPr lang="en-US" sz="2400" b="0">
              <a:solidFill>
                <a:srgbClr val="4C837A"/>
              </a:solidFill>
              <a:latin typeface="+mn-lt"/>
              <a:ea typeface="+mj-ea"/>
              <a:cs typeface="+mj-cs"/>
            </a:endParaRPr>
          </a:p>
          <a:p>
            <a:pPr marL="914400" lvl="1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endParaRPr lang="en-US" sz="2400" b="0">
              <a:solidFill>
                <a:srgbClr val="4C837A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BBE49E0-412F-3EB6-3446-B16ED0710A8E}"/>
              </a:ext>
            </a:extLst>
          </p:cNvPr>
          <p:cNvSpPr txBox="1">
            <a:spLocks/>
          </p:cNvSpPr>
          <p:nvPr/>
        </p:nvSpPr>
        <p:spPr>
          <a:xfrm>
            <a:off x="1524000" y="36174"/>
            <a:ext cx="9144000" cy="118302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320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County GSA in Tracy Subbasin</a:t>
            </a:r>
          </a:p>
          <a:p>
            <a:pPr algn="ctr"/>
            <a:r>
              <a:rPr lang="en-US">
                <a:solidFill>
                  <a:srgbClr val="4C837A"/>
                </a:solidFill>
                <a:latin typeface="+mn-lt"/>
                <a:ea typeface="+mj-ea"/>
                <a:cs typeface="+mj-cs"/>
              </a:rPr>
              <a:t>Proposed Fee Budget Overview (FY 26/27)</a:t>
            </a:r>
          </a:p>
        </p:txBody>
      </p:sp>
    </p:spTree>
    <p:extLst>
      <p:ext uri="{BB962C8B-B14F-4D97-AF65-F5344CB8AC3E}">
        <p14:creationId xmlns:p14="http://schemas.microsoft.com/office/powerpoint/2010/main" val="350873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FB8F0A-E6AD-01BB-2572-658C6AA264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5A464-8B5D-1D5A-AC2A-AB9F5A4296B3}"/>
              </a:ext>
            </a:extLst>
          </p:cNvPr>
          <p:cNvSpPr txBox="1">
            <a:spLocks/>
          </p:cNvSpPr>
          <p:nvPr/>
        </p:nvSpPr>
        <p:spPr>
          <a:xfrm>
            <a:off x="838200" y="1524000"/>
            <a:ext cx="10515600" cy="43434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400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Delta MA</a:t>
            </a:r>
          </a:p>
          <a:p>
            <a:pPr marL="1828800" lvl="3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2000" b="0">
                <a:solidFill>
                  <a:srgbClr val="4C837A"/>
                </a:solidFill>
                <a:latin typeface="+mn-lt"/>
              </a:rPr>
              <a:t>Acreage fee only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400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Non-Delta MA </a:t>
            </a:r>
          </a:p>
          <a:p>
            <a:pPr marL="914400" lvl="1" indent="-457200">
              <a:spcBef>
                <a:spcPts val="12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z="2400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Three components of fee formula applied to non-exempt parcels:</a:t>
            </a:r>
          </a:p>
          <a:p>
            <a:pPr marL="1828800" lvl="3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2000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Acreage component ($10,000 base cost recovery) </a:t>
            </a:r>
          </a:p>
          <a:p>
            <a:pPr marL="1828800" lvl="3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2000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Pumping component (60% weighting)</a:t>
            </a:r>
          </a:p>
          <a:p>
            <a:pPr marL="1828800" lvl="3" indent="-4572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US" sz="2000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Population component (40% weighting)</a:t>
            </a:r>
          </a:p>
          <a:p>
            <a:pPr marL="914400" lvl="1" indent="-457200">
              <a:spcBef>
                <a:spcPts val="1200"/>
              </a:spcBef>
              <a:buSzPct val="80000"/>
              <a:buFont typeface="Courier New" panose="02070309020205020404" pitchFamily="49" charset="0"/>
              <a:buChar char="o"/>
            </a:pPr>
            <a:r>
              <a:rPr lang="en-US" sz="2400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Proportionally allocates costs to property owners based on groundwater demand drivers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BF9AF49-46EA-763F-7F58-B224702C2361}"/>
              </a:ext>
            </a:extLst>
          </p:cNvPr>
          <p:cNvSpPr txBox="1">
            <a:spLocks/>
          </p:cNvSpPr>
          <p:nvPr/>
        </p:nvSpPr>
        <p:spPr>
          <a:xfrm>
            <a:off x="1524000" y="340974"/>
            <a:ext cx="9144000" cy="118302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360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County GSA in Tracy Subbasin</a:t>
            </a:r>
          </a:p>
          <a:p>
            <a:pPr algn="ctr"/>
            <a:r>
              <a:rPr lang="en-US" sz="320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Proposed Fee Structure Overview</a:t>
            </a:r>
          </a:p>
        </p:txBody>
      </p:sp>
    </p:spTree>
    <p:extLst>
      <p:ext uri="{BB962C8B-B14F-4D97-AF65-F5344CB8AC3E}">
        <p14:creationId xmlns:p14="http://schemas.microsoft.com/office/powerpoint/2010/main" val="278603416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1E1F32-3FCA-43D0-3AD1-C4B21DD84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4391E-7942-B931-2CEB-B5E8ED0D49D2}"/>
              </a:ext>
            </a:extLst>
          </p:cNvPr>
          <p:cNvSpPr txBox="1">
            <a:spLocks/>
          </p:cNvSpPr>
          <p:nvPr/>
        </p:nvSpPr>
        <p:spPr>
          <a:xfrm>
            <a:off x="1028700" y="1482206"/>
            <a:ext cx="10134600" cy="4613793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Delta MA</a:t>
            </a:r>
          </a:p>
          <a:p>
            <a:pPr marL="914400" lvl="1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Allocates $24,400 to acreage in Delta MA (103,000 acres)</a:t>
            </a:r>
          </a:p>
          <a:p>
            <a:pPr marL="914400" lvl="1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4C837A"/>
                </a:solidFill>
                <a:latin typeface="+mn-lt"/>
              </a:rPr>
              <a:t>FY 26/27 Rate: $0.24 per acre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Non-Delta MA</a:t>
            </a:r>
          </a:p>
          <a:p>
            <a:pPr marL="914400" lvl="1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Allocates $10,000 minimum Tracy dues across all Non-Delta MA acres (39,800 acres)</a:t>
            </a:r>
          </a:p>
          <a:p>
            <a:pPr marL="914400" lvl="1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Uniform cost per acre regardless of land use</a:t>
            </a:r>
          </a:p>
          <a:p>
            <a:pPr marL="914400" lvl="1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>
                <a:solidFill>
                  <a:srgbClr val="4C837A"/>
                </a:solidFill>
                <a:latin typeface="+mn-lt"/>
                <a:ea typeface="+mj-ea"/>
                <a:cs typeface="+mj-cs"/>
              </a:rPr>
              <a:t>FY 26/27 Rate: $0.26 per acre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7E6B681-EA4B-C716-975B-361FC7299A0F}"/>
              </a:ext>
            </a:extLst>
          </p:cNvPr>
          <p:cNvSpPr txBox="1">
            <a:spLocks/>
          </p:cNvSpPr>
          <p:nvPr/>
        </p:nvSpPr>
        <p:spPr>
          <a:xfrm>
            <a:off x="1524000" y="340974"/>
            <a:ext cx="9144000" cy="114123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360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County GSA in Tracy Subbasin</a:t>
            </a:r>
          </a:p>
          <a:p>
            <a:pPr algn="ctr"/>
            <a:r>
              <a:rPr lang="en-US" sz="320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Acreage Component</a:t>
            </a:r>
          </a:p>
        </p:txBody>
      </p:sp>
    </p:spTree>
    <p:extLst>
      <p:ext uri="{BB962C8B-B14F-4D97-AF65-F5344CB8AC3E}">
        <p14:creationId xmlns:p14="http://schemas.microsoft.com/office/powerpoint/2010/main" val="23468557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D61DC-BA55-515D-3B78-E7CD169C9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69C46-195F-F421-4627-93066E1D9BDF}"/>
              </a:ext>
            </a:extLst>
          </p:cNvPr>
          <p:cNvSpPr txBox="1">
            <a:spLocks/>
          </p:cNvSpPr>
          <p:nvPr/>
        </p:nvSpPr>
        <p:spPr>
          <a:xfrm>
            <a:off x="609600" y="1454888"/>
            <a:ext cx="10972800" cy="4793512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600" b="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Represents groundwater demand (60% of remaining budget)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4C837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Land use–based pumping demand factors (acre-feet per year per acre)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C837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Demand factors align with North San Joaquin Water Conservation District Assessment Engineer’s Report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4C837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Examples: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600" b="0" i="0" u="none" strike="noStrike" kern="1200" cap="none" spc="0" normalizeH="0" baseline="0" noProof="0">
                <a:ln>
                  <a:noFill/>
                </a:ln>
                <a:solidFill>
                  <a:srgbClr val="4C837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C837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Orchard: ~2.8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C837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afy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C837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/acre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C837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Row crops: ~2.2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C837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afy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C837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/acre</a:t>
            </a:r>
          </a:p>
          <a:p>
            <a:pPr marL="914400" marR="0" lvl="1" indent="-4572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80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C837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Rural Residential ≥5 acres: ~2.5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srgbClr val="4C837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afy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4C837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/acre</a:t>
            </a:r>
          </a:p>
          <a:p>
            <a:pPr marL="457200" indent="-457200">
              <a:spcBef>
                <a:spcPts val="1200"/>
              </a:spcBef>
              <a:buSzPct val="125000"/>
              <a:buFont typeface="Arial" panose="020B0604020202020204" pitchFamily="34" charset="0"/>
              <a:buChar char="•"/>
            </a:pPr>
            <a:r>
              <a:rPr lang="en-US" sz="240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FY 26/27 Pumping Rate: $1.16 per acre-foot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68ED4F5-2F64-D8CF-FA33-001F7A3F34AB}"/>
              </a:ext>
            </a:extLst>
          </p:cNvPr>
          <p:cNvSpPr txBox="1">
            <a:spLocks/>
          </p:cNvSpPr>
          <p:nvPr/>
        </p:nvSpPr>
        <p:spPr>
          <a:xfrm>
            <a:off x="1524000" y="228600"/>
            <a:ext cx="9144000" cy="1183026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DB864E"/>
                </a:solidFill>
                <a:latin typeface="+mj-lt"/>
                <a:ea typeface="ＭＳ Ｐゴシック" pitchFamily="48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  <a:ea typeface="ＭＳ Ｐゴシック" pitchFamily="48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/>
            <a:r>
              <a:rPr lang="en-US" sz="360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County GSA in Tracy Subbasin</a:t>
            </a:r>
          </a:p>
          <a:p>
            <a:pPr algn="ctr"/>
            <a:r>
              <a:rPr lang="en-US" sz="3200">
                <a:solidFill>
                  <a:srgbClr val="4C837A"/>
                </a:solidFill>
                <a:latin typeface="+mn-lt"/>
                <a:ea typeface="+mj-ea"/>
                <a:cs typeface="+mj-cs"/>
              </a:rPr>
              <a:t>Pumping Component (Non-Delta MA only)</a:t>
            </a:r>
          </a:p>
        </p:txBody>
      </p:sp>
    </p:spTree>
    <p:extLst>
      <p:ext uri="{BB962C8B-B14F-4D97-AF65-F5344CB8AC3E}">
        <p14:creationId xmlns:p14="http://schemas.microsoft.com/office/powerpoint/2010/main" val="2927638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9">
      <a:dk1>
        <a:srgbClr val="222222"/>
      </a:dk1>
      <a:lt1>
        <a:srgbClr val="FFFFFF"/>
      </a:lt1>
      <a:dk2>
        <a:srgbClr val="ED7000"/>
      </a:dk2>
      <a:lt2>
        <a:srgbClr val="A4A09F"/>
      </a:lt2>
      <a:accent1>
        <a:srgbClr val="222222"/>
      </a:accent1>
      <a:accent2>
        <a:srgbClr val="F2F2F2"/>
      </a:accent2>
      <a:accent3>
        <a:srgbClr val="D8D8D8"/>
      </a:accent3>
      <a:accent4>
        <a:srgbClr val="A4A09F"/>
      </a:accent4>
      <a:accent5>
        <a:srgbClr val="7F7F7F"/>
      </a:accent5>
      <a:accent6>
        <a:srgbClr val="A4A09F"/>
      </a:accent6>
      <a:hlink>
        <a:srgbClr val="0000FF"/>
      </a:hlink>
      <a:folHlink>
        <a:srgbClr val="0000F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_3.pptx" id="{E464E41E-BAAF-46D1-B6A5-94B04262B8F4}" vid="{18E25324-D102-4375-81DB-93D027FABE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df1746d-cc78-43dd-9388-f66174d992c0">
      <Terms xmlns="http://schemas.microsoft.com/office/infopath/2007/PartnerControls"/>
    </lcf76f155ced4ddcb4097134ff3c332f>
    <TaxCatchAll xmlns="c8759f2a-f201-4e46-b4fb-7fd92a65ec8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1C13BB54B94547B68F384F46A82AB3" ma:contentTypeVersion="16" ma:contentTypeDescription="Create a new document." ma:contentTypeScope="" ma:versionID="249713e5a1c64d23fa35cf229858e6c8">
  <xsd:schema xmlns:xsd="http://www.w3.org/2001/XMLSchema" xmlns:xs="http://www.w3.org/2001/XMLSchema" xmlns:p="http://schemas.microsoft.com/office/2006/metadata/properties" xmlns:ns2="ddf1746d-cc78-43dd-9388-f66174d992c0" xmlns:ns3="c8759f2a-f201-4e46-b4fb-7fd92a65ec89" targetNamespace="http://schemas.microsoft.com/office/2006/metadata/properties" ma:root="true" ma:fieldsID="19cc1f2d1be9aedce0baa6955cec3031" ns2:_="" ns3:_="">
    <xsd:import namespace="ddf1746d-cc78-43dd-9388-f66174d992c0"/>
    <xsd:import namespace="c8759f2a-f201-4e46-b4fb-7fd92a65ec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f1746d-cc78-43dd-9388-f66174d992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848a49f4-c81a-431c-8bb0-764163263e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759f2a-f201-4e46-b4fb-7fd92a65ec89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7da8ada1-7b15-49a4-83a5-fd187623c6c3}" ma:internalName="TaxCatchAll" ma:showField="CatchAllData" ma:web="c8759f2a-f201-4e46-b4fb-7fd92a65ec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5BD0AC-F838-412A-B2A5-CE8E045B4B4F}">
  <ds:schemaRefs>
    <ds:schemaRef ds:uri="c8759f2a-f201-4e46-b4fb-7fd92a65ec89"/>
    <ds:schemaRef ds:uri="ddf1746d-cc78-43dd-9388-f66174d992c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DA1D280-5F4A-4917-9639-6D1755B9C5D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3D735E-FCD1-4EC4-8042-39516E295C21}">
  <ds:schemaRefs>
    <ds:schemaRef ds:uri="c8759f2a-f201-4e46-b4fb-7fd92a65ec89"/>
    <ds:schemaRef ds:uri="ddf1746d-cc78-43dd-9388-f66174d992c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b1cae5a-c4b9-4108-99c3-f60570916df9}" enabled="0" method="" siteId="{fb1cae5a-c4b9-4108-99c3-f60570916df9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1221</Words>
  <Application>Microsoft Office PowerPoint</Application>
  <PresentationFormat>Widescreen</PresentationFormat>
  <Paragraphs>166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Aptos</vt:lpstr>
      <vt:lpstr>Arabic Typesetting</vt:lpstr>
      <vt:lpstr>Arial</vt:lpstr>
      <vt:lpstr>Arial Black</vt:lpstr>
      <vt:lpstr>Calibri</vt:lpstr>
      <vt:lpstr>Century Gothic</vt:lpstr>
      <vt:lpstr>Courier New</vt:lpstr>
      <vt:lpstr>Wingdings</vt:lpstr>
      <vt:lpstr>Office Theme</vt:lpstr>
      <vt:lpstr>San Joaquin County GSA – Tracy Subbasin Advisory Water Commission Briefing May 20, 2026  Proposed Regulatory Fee for SGMA Compliance (Proposition 26)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Pringle, Kirsten</dc:creator>
  <cp:lastModifiedBy>Couch, Ashley [PW]</cp:lastModifiedBy>
  <cp:revision>1</cp:revision>
  <cp:lastPrinted>2025-10-01T20:03:32Z</cp:lastPrinted>
  <dcterms:created xsi:type="dcterms:W3CDTF">2020-01-25T02:28:31Z</dcterms:created>
  <dcterms:modified xsi:type="dcterms:W3CDTF">2026-05-20T01:04:04Z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0x010100F21C13BB54B94547B68F384F46A82AB3</vt:lpwstr>
  </property>
  <property fmtid="{D5CDD505-2E9C-101B-9397-08002B2CF9AE}" pid="3" name="MediaServiceImageTags">
    <vt:lpwstr/>
  </property>
</Properties>
</file>